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officeDocument/2006/relationships/extended-properties" Target="docProps/app.xml" />
  <Relationship Id="rId2" Type="http://schemas.openxmlformats.org/package/2006/relationships/metadata/core-properties" Target="docProps/core.xml"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371" r:id="rId2"/>
    <p:sldId id="376" r:id="rId3"/>
    <p:sldId id="373" r:id="rId4"/>
    <p:sldId id="384" r:id="rId5"/>
    <p:sldId id="375" r:id="rId6"/>
    <p:sldId id="374" r:id="rId7"/>
    <p:sldId id="381" r:id="rId8"/>
    <p:sldId id="377" r:id="rId9"/>
    <p:sldId id="380" r:id="rId10"/>
    <p:sldId id="382" r:id="rId11"/>
    <p:sldId id="378" r:id="rId12"/>
    <p:sldId id="379" r:id="rId1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CB6F5"/>
    <a:srgbClr val="CCC1DA"/>
    <a:srgbClr val="7030A0"/>
    <a:srgbClr val="00863D"/>
    <a:srgbClr val="00642D"/>
    <a:srgbClr val="3333FF"/>
    <a:srgbClr val="B8FAF7"/>
    <a:srgbClr val="B4FE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36" autoAdjust="0"/>
    <p:restoredTop sz="93158" autoAdjust="0"/>
  </p:normalViewPr>
  <p:slideViewPr>
    <p:cSldViewPr>
      <p:cViewPr varScale="1">
        <p:scale>
          <a:sx n="104" d="100"/>
          <a:sy n="104" d="100"/>
        </p:scale>
        <p:origin x="16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0" d="100"/>
          <a:sy n="80" d="100"/>
        </p:scale>
        <p:origin x="4032" y="108"/>
      </p:cViewPr>
      <p:guideLst>
        <p:guide orient="horz" pos="3107"/>
        <p:guide pos="2121"/>
      </p:guideLst>
    </p:cSldViewPr>
  </p:notes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slide" Target="slides/slide7.xml" />
  <Relationship Id="rId13" Type="http://schemas.openxmlformats.org/officeDocument/2006/relationships/slide" Target="slides/slide12.xml" />
  <Relationship Id="rId18" Type="http://schemas.openxmlformats.org/officeDocument/2006/relationships/theme" Target="theme/theme1.xml" />
  <Relationship Id="rId3" Type="http://schemas.openxmlformats.org/officeDocument/2006/relationships/slide" Target="slides/slide2.xml" />
  <Relationship Id="rId7" Type="http://schemas.openxmlformats.org/officeDocument/2006/relationships/slide" Target="slides/slide6.xml" />
  <Relationship Id="rId12" Type="http://schemas.openxmlformats.org/officeDocument/2006/relationships/slide" Target="slides/slide11.xml" />
  <Relationship Id="rId17" Type="http://schemas.openxmlformats.org/officeDocument/2006/relationships/viewProps" Target="viewProps.xml" />
  <Relationship Id="rId2" Type="http://schemas.openxmlformats.org/officeDocument/2006/relationships/slide" Target="slides/slide1.xml" />
  <Relationship Id="rId16" Type="http://schemas.openxmlformats.org/officeDocument/2006/relationships/presProps" Target="presProps.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slide" Target="slides/slide10.xml" />
  <Relationship Id="rId5" Type="http://schemas.openxmlformats.org/officeDocument/2006/relationships/slide" Target="slides/slide4.xml" />
  <Relationship Id="rId15" Type="http://schemas.openxmlformats.org/officeDocument/2006/relationships/handoutMaster" Target="handoutMasters/handoutMaster1.xml" />
  <Relationship Id="rId10" Type="http://schemas.openxmlformats.org/officeDocument/2006/relationships/slide" Target="slides/slide9.xml" />
  <Relationship Id="rId19" Type="http://schemas.openxmlformats.org/officeDocument/2006/relationships/tableStyles" Target="tableStyles.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notesMaster" Target="notesMasters/notesMaster1.xml" />
</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219186983341641E-2"/>
          <c:y val="5.9225897977147841E-2"/>
          <c:w val="0.88786748844800267"/>
          <c:h val="0.79094377599544119"/>
        </c:manualLayout>
      </c:layout>
      <c:barChart>
        <c:barDir val="col"/>
        <c:grouping val="clustered"/>
        <c:varyColors val="0"/>
        <c:ser>
          <c:idx val="0"/>
          <c:order val="0"/>
          <c:tx>
            <c:strRef>
              <c:f>運用損益別顧客比率!$P$9</c:f>
              <c:strCache>
                <c:ptCount val="1"/>
                <c:pt idx="0">
                  <c:v>2021年3月末基準</c:v>
                </c:pt>
              </c:strCache>
            </c:strRef>
          </c:tx>
          <c:spPr>
            <a:solidFill>
              <a:srgbClr val="B0A7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運用損益別顧客比率!$Q$8:$X$8</c:f>
              <c:strCache>
                <c:ptCount val="8"/>
                <c:pt idx="0">
                  <c:v>-50％未満</c:v>
                </c:pt>
                <c:pt idx="1">
                  <c:v>-50％以上
-30％未満</c:v>
                </c:pt>
                <c:pt idx="2">
                  <c:v>-30％以上
-10％未満</c:v>
                </c:pt>
                <c:pt idx="3">
                  <c:v>-10％以上
0％未満</c:v>
                </c:pt>
                <c:pt idx="4">
                  <c:v>0％以上
+10％未満</c:v>
                </c:pt>
                <c:pt idx="5">
                  <c:v>+10％以上
+30％未満</c:v>
                </c:pt>
                <c:pt idx="6">
                  <c:v>+30％以上
+50％未満</c:v>
                </c:pt>
                <c:pt idx="7">
                  <c:v>+50％以上</c:v>
                </c:pt>
              </c:strCache>
            </c:strRef>
          </c:cat>
          <c:val>
            <c:numRef>
              <c:f>運用損益別顧客比率!$Q$9:$X$9</c:f>
              <c:numCache>
                <c:formatCode>0%</c:formatCode>
                <c:ptCount val="8"/>
                <c:pt idx="0">
                  <c:v>0</c:v>
                </c:pt>
                <c:pt idx="1">
                  <c:v>0</c:v>
                </c:pt>
                <c:pt idx="2">
                  <c:v>0</c:v>
                </c:pt>
                <c:pt idx="3">
                  <c:v>0</c:v>
                </c:pt>
                <c:pt idx="4">
                  <c:v>0.2</c:v>
                </c:pt>
                <c:pt idx="5">
                  <c:v>0.2</c:v>
                </c:pt>
                <c:pt idx="6">
                  <c:v>0.2</c:v>
                </c:pt>
                <c:pt idx="7">
                  <c:v>0.4</c:v>
                </c:pt>
              </c:numCache>
            </c:numRef>
          </c:val>
          <c:extLst>
            <c:ext xmlns:c16="http://schemas.microsoft.com/office/drawing/2014/chart" uri="{C3380CC4-5D6E-409C-BE32-E72D297353CC}">
              <c16:uniqueId val="{00000000-8313-425C-BB1E-D93F68BB0EFE}"/>
            </c:ext>
          </c:extLst>
        </c:ser>
        <c:ser>
          <c:idx val="1"/>
          <c:order val="1"/>
          <c:tx>
            <c:strRef>
              <c:f>運用損益別顧客比率!$P$10</c:f>
              <c:strCache>
                <c:ptCount val="1"/>
                <c:pt idx="0">
                  <c:v>2022年3月末基準</c:v>
                </c:pt>
              </c:strCache>
            </c:strRef>
          </c:tx>
          <c:spPr>
            <a:solidFill>
              <a:srgbClr val="0061B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運用損益別顧客比率!$Q$8:$X$8</c:f>
              <c:strCache>
                <c:ptCount val="8"/>
                <c:pt idx="0">
                  <c:v>-50％未満</c:v>
                </c:pt>
                <c:pt idx="1">
                  <c:v>-50％以上
-30％未満</c:v>
                </c:pt>
                <c:pt idx="2">
                  <c:v>-30％以上
-10％未満</c:v>
                </c:pt>
                <c:pt idx="3">
                  <c:v>-10％以上
0％未満</c:v>
                </c:pt>
                <c:pt idx="4">
                  <c:v>0％以上
+10％未満</c:v>
                </c:pt>
                <c:pt idx="5">
                  <c:v>+10％以上
+30％未満</c:v>
                </c:pt>
                <c:pt idx="6">
                  <c:v>+30％以上
+50％未満</c:v>
                </c:pt>
                <c:pt idx="7">
                  <c:v>+50％以上</c:v>
                </c:pt>
              </c:strCache>
            </c:strRef>
          </c:cat>
          <c:val>
            <c:numRef>
              <c:f>運用損益別顧客比率!$Q$10:$X$10</c:f>
              <c:numCache>
                <c:formatCode>0%</c:formatCode>
                <c:ptCount val="8"/>
                <c:pt idx="0">
                  <c:v>0</c:v>
                </c:pt>
                <c:pt idx="1">
                  <c:v>0</c:v>
                </c:pt>
                <c:pt idx="2">
                  <c:v>0</c:v>
                </c:pt>
                <c:pt idx="3">
                  <c:v>0</c:v>
                </c:pt>
                <c:pt idx="4">
                  <c:v>0.18181818181818182</c:v>
                </c:pt>
                <c:pt idx="5">
                  <c:v>0.45454545454545453</c:v>
                </c:pt>
                <c:pt idx="6">
                  <c:v>9.0909090909090912E-2</c:v>
                </c:pt>
                <c:pt idx="7">
                  <c:v>0.27272727272727271</c:v>
                </c:pt>
              </c:numCache>
            </c:numRef>
          </c:val>
          <c:extLst>
            <c:ext xmlns:c16="http://schemas.microsoft.com/office/drawing/2014/chart" uri="{C3380CC4-5D6E-409C-BE32-E72D297353CC}">
              <c16:uniqueId val="{00000001-8313-425C-BB1E-D93F68BB0EFE}"/>
            </c:ext>
          </c:extLst>
        </c:ser>
        <c:ser>
          <c:idx val="2"/>
          <c:order val="2"/>
          <c:tx>
            <c:strRef>
              <c:f>運用損益別顧客比率!$P$11</c:f>
              <c:strCache>
                <c:ptCount val="1"/>
                <c:pt idx="0">
                  <c:v>2023年3月末基準</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運用損益別顧客比率!$Q$8:$X$8</c:f>
              <c:strCache>
                <c:ptCount val="8"/>
                <c:pt idx="0">
                  <c:v>-50％未満</c:v>
                </c:pt>
                <c:pt idx="1">
                  <c:v>-50％以上
-30％未満</c:v>
                </c:pt>
                <c:pt idx="2">
                  <c:v>-30％以上
-10％未満</c:v>
                </c:pt>
                <c:pt idx="3">
                  <c:v>-10％以上
0％未満</c:v>
                </c:pt>
                <c:pt idx="4">
                  <c:v>0％以上
+10％未満</c:v>
                </c:pt>
                <c:pt idx="5">
                  <c:v>+10％以上
+30％未満</c:v>
                </c:pt>
                <c:pt idx="6">
                  <c:v>+30％以上
+50％未満</c:v>
                </c:pt>
                <c:pt idx="7">
                  <c:v>+50％以上</c:v>
                </c:pt>
              </c:strCache>
            </c:strRef>
          </c:cat>
          <c:val>
            <c:numRef>
              <c:f>運用損益別顧客比率!$Q$11:$X$11</c:f>
              <c:numCache>
                <c:formatCode>0%</c:formatCode>
                <c:ptCount val="8"/>
                <c:pt idx="0">
                  <c:v>0</c:v>
                </c:pt>
                <c:pt idx="1">
                  <c:v>0</c:v>
                </c:pt>
                <c:pt idx="2">
                  <c:v>0</c:v>
                </c:pt>
                <c:pt idx="3">
                  <c:v>0.35384615384615387</c:v>
                </c:pt>
                <c:pt idx="4">
                  <c:v>0.58461538461538465</c:v>
                </c:pt>
                <c:pt idx="5">
                  <c:v>0</c:v>
                </c:pt>
                <c:pt idx="6">
                  <c:v>3.0769230769230771E-2</c:v>
                </c:pt>
                <c:pt idx="7">
                  <c:v>3.0769230769230771E-2</c:v>
                </c:pt>
              </c:numCache>
            </c:numRef>
          </c:val>
          <c:extLst>
            <c:ext xmlns:c16="http://schemas.microsoft.com/office/drawing/2014/chart" uri="{C3380CC4-5D6E-409C-BE32-E72D297353CC}">
              <c16:uniqueId val="{00000002-8313-425C-BB1E-D93F68BB0EFE}"/>
            </c:ext>
          </c:extLst>
        </c:ser>
        <c:dLbls>
          <c:dLblPos val="outEnd"/>
          <c:showLegendKey val="0"/>
          <c:showVal val="1"/>
          <c:showCatName val="0"/>
          <c:showSerName val="0"/>
          <c:showPercent val="0"/>
          <c:showBubbleSize val="0"/>
        </c:dLbls>
        <c:gapWidth val="70"/>
        <c:overlap val="-20"/>
        <c:axId val="403938240"/>
        <c:axId val="403939224"/>
      </c:barChart>
      <c:catAx>
        <c:axId val="403938240"/>
        <c:scaling>
          <c:orientation val="minMax"/>
        </c:scaling>
        <c:delete val="0"/>
        <c:axPos val="b"/>
        <c:numFmt formatCode="General" sourceLinked="1"/>
        <c:majorTickMark val="in"/>
        <c:minorTickMark val="none"/>
        <c:tickLblPos val="nextTo"/>
        <c:spPr>
          <a:noFill/>
          <a:ln w="9525" cap="flat" cmpd="sng" algn="ctr">
            <a:solidFill>
              <a:schemeClr val="tx1">
                <a:lumMod val="75000"/>
                <a:lumOff val="2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403939224"/>
        <c:crosses val="autoZero"/>
        <c:auto val="1"/>
        <c:lblAlgn val="ctr"/>
        <c:lblOffset val="100"/>
        <c:noMultiLvlLbl val="0"/>
      </c:catAx>
      <c:valAx>
        <c:axId val="403939224"/>
        <c:scaling>
          <c:orientation val="minMax"/>
        </c:scaling>
        <c:delete val="0"/>
        <c:axPos val="l"/>
        <c:majorGridlines>
          <c:spPr>
            <a:ln w="9525" cap="flat" cmpd="sng" algn="ctr">
              <a:solidFill>
                <a:schemeClr val="bg1">
                  <a:lumMod val="75000"/>
                </a:schemeClr>
              </a:solidFill>
              <a:round/>
            </a:ln>
            <a:effectLst/>
          </c:spPr>
        </c:majorGridlines>
        <c:numFmt formatCode="0%" sourceLinked="1"/>
        <c:majorTickMark val="none"/>
        <c:minorTickMark val="none"/>
        <c:tickLblPos val="nextTo"/>
        <c:spPr>
          <a:noFill/>
          <a:ln>
            <a:solidFill>
              <a:schemeClr val="tx1">
                <a:lumMod val="75000"/>
                <a:lumOff val="25000"/>
              </a:schemeClr>
            </a:solidFill>
          </a:ln>
          <a:effectLst/>
        </c:spPr>
        <c:txPr>
          <a:bodyPr rot="-60000000" spcFirstLastPara="1" vertOverflow="ellipsis" vert="horz" wrap="square" anchor="ctr" anchorCtr="1"/>
          <a:lstStyle/>
          <a:p>
            <a:pPr>
              <a:defRPr sz="9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403938240"/>
        <c:crosses val="autoZero"/>
        <c:crossBetween val="between"/>
        <c:majorUnit val="0.1"/>
      </c:valAx>
      <c:spPr>
        <a:noFill/>
        <a:ln>
          <a:noFill/>
        </a:ln>
        <a:effectLst/>
      </c:spPr>
    </c:plotArea>
    <c:legend>
      <c:legendPos val="b"/>
      <c:layout>
        <c:manualLayout>
          <c:xMode val="edge"/>
          <c:yMode val="edge"/>
          <c:x val="5.3350932862458511E-2"/>
          <c:y val="4.8557852546298276E-2"/>
          <c:w val="0.18234289360734984"/>
          <c:h val="0.2906339466554998"/>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19413" cy="493713"/>
          </a:xfrm>
          <a:prstGeom prst="rect">
            <a:avLst/>
          </a:prstGeom>
        </p:spPr>
        <p:txBody>
          <a:bodyPr vert="horz" lIns="91406" tIns="45702" rIns="91406" bIns="4570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3"/>
            <a:ext cx="2919412" cy="493713"/>
          </a:xfrm>
          <a:prstGeom prst="rect">
            <a:avLst/>
          </a:prstGeom>
        </p:spPr>
        <p:txBody>
          <a:bodyPr vert="horz" lIns="91406" tIns="45702" rIns="91406" bIns="45702" rtlCol="0"/>
          <a:lstStyle>
            <a:lvl1pPr algn="r">
              <a:defRPr sz="1200"/>
            </a:lvl1pPr>
          </a:lstStyle>
          <a:p>
            <a:fld id="{AA23D791-B699-4013-A39E-060BD7E8798F}" type="datetimeFigureOut">
              <a:rPr kumimoji="1" lang="ja-JP" altLang="en-US" smtClean="0"/>
              <a:t>2023/9/5</a:t>
            </a:fld>
            <a:endParaRPr kumimoji="1" lang="ja-JP" altLang="en-US"/>
          </a:p>
        </p:txBody>
      </p:sp>
      <p:sp>
        <p:nvSpPr>
          <p:cNvPr id="4" name="フッター プレースホルダー 3"/>
          <p:cNvSpPr>
            <a:spLocks noGrp="1"/>
          </p:cNvSpPr>
          <p:nvPr>
            <p:ph type="ftr" sz="quarter" idx="2"/>
          </p:nvPr>
        </p:nvSpPr>
        <p:spPr>
          <a:xfrm>
            <a:off x="3" y="9371013"/>
            <a:ext cx="2919413" cy="493712"/>
          </a:xfrm>
          <a:prstGeom prst="rect">
            <a:avLst/>
          </a:prstGeom>
        </p:spPr>
        <p:txBody>
          <a:bodyPr vert="horz" lIns="91406" tIns="45702" rIns="91406" bIns="4570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6" tIns="45702" rIns="91406" bIns="45702" rtlCol="0" anchor="b"/>
          <a:lstStyle>
            <a:lvl1pPr algn="r">
              <a:defRPr sz="1200"/>
            </a:lvl1pPr>
          </a:lstStyle>
          <a:p>
            <a:fld id="{A4F87977-8DF7-42D6-9530-5DBDFC47CC9F}" type="slidenum">
              <a:rPr kumimoji="1" lang="ja-JP" altLang="en-US" smtClean="0"/>
              <a:t>‹#›</a:t>
            </a:fld>
            <a:endParaRPr kumimoji="1" lang="ja-JP" altLang="en-US"/>
          </a:p>
        </p:txBody>
      </p:sp>
    </p:spTree>
    <p:extLst>
      <p:ext uri="{BB962C8B-B14F-4D97-AF65-F5344CB8AC3E}">
        <p14:creationId xmlns:p14="http://schemas.microsoft.com/office/powerpoint/2010/main" val="59906447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391" tIns="45695" rIns="91391" bIns="4569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0"/>
            <a:ext cx="2918831" cy="493316"/>
          </a:xfrm>
          <a:prstGeom prst="rect">
            <a:avLst/>
          </a:prstGeom>
        </p:spPr>
        <p:txBody>
          <a:bodyPr vert="horz" lIns="91391" tIns="45695" rIns="91391" bIns="45695" rtlCol="0"/>
          <a:lstStyle>
            <a:lvl1pPr algn="r">
              <a:defRPr sz="1200"/>
            </a:lvl1pPr>
          </a:lstStyle>
          <a:p>
            <a:fld id="{071C8A09-B97E-45DD-BAD7-B10B4DD3E2BB}" type="datetimeFigureOut">
              <a:rPr kumimoji="1" lang="ja-JP" altLang="en-US" smtClean="0"/>
              <a:t>2023/9/5</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391" tIns="45695" rIns="91391" bIns="45695"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391" tIns="45695" rIns="91391" bIns="456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3316"/>
          </a:xfrm>
          <a:prstGeom prst="rect">
            <a:avLst/>
          </a:prstGeom>
        </p:spPr>
        <p:txBody>
          <a:bodyPr vert="horz" lIns="91391" tIns="45695" rIns="91391" bIns="4569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3316"/>
          </a:xfrm>
          <a:prstGeom prst="rect">
            <a:avLst/>
          </a:prstGeom>
        </p:spPr>
        <p:txBody>
          <a:bodyPr vert="horz" lIns="91391" tIns="45695" rIns="91391" bIns="45695" rtlCol="0" anchor="b"/>
          <a:lstStyle>
            <a:lvl1pPr algn="r">
              <a:defRPr sz="1200"/>
            </a:lvl1pPr>
          </a:lstStyle>
          <a:p>
            <a:fld id="{05B04E3F-EAF1-44B2-AD13-D9678D9516E7}" type="slidenum">
              <a:rPr kumimoji="1" lang="ja-JP" altLang="en-US" smtClean="0"/>
              <a:t>‹#›</a:t>
            </a:fld>
            <a:endParaRPr kumimoji="1" lang="ja-JP" altLang="en-US"/>
          </a:p>
        </p:txBody>
      </p:sp>
    </p:spTree>
    <p:extLst>
      <p:ext uri="{BB962C8B-B14F-4D97-AF65-F5344CB8AC3E}">
        <p14:creationId xmlns:p14="http://schemas.microsoft.com/office/powerpoint/2010/main" val="169595612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1</a:t>
            </a:fld>
            <a:endParaRPr kumimoji="1" lang="ja-JP" altLang="en-US"/>
          </a:p>
        </p:txBody>
      </p:sp>
    </p:spTree>
    <p:extLst>
      <p:ext uri="{BB962C8B-B14F-4D97-AF65-F5344CB8AC3E}">
        <p14:creationId xmlns:p14="http://schemas.microsoft.com/office/powerpoint/2010/main" val="17548239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11</a:t>
            </a:fld>
            <a:endParaRPr kumimoji="1" lang="ja-JP" altLang="en-US"/>
          </a:p>
        </p:txBody>
      </p:sp>
    </p:spTree>
    <p:extLst>
      <p:ext uri="{BB962C8B-B14F-4D97-AF65-F5344CB8AC3E}">
        <p14:creationId xmlns:p14="http://schemas.microsoft.com/office/powerpoint/2010/main" val="1754823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12</a:t>
            </a:fld>
            <a:endParaRPr kumimoji="1" lang="ja-JP" altLang="en-US"/>
          </a:p>
        </p:txBody>
      </p:sp>
    </p:spTree>
    <p:extLst>
      <p:ext uri="{BB962C8B-B14F-4D97-AF65-F5344CB8AC3E}">
        <p14:creationId xmlns:p14="http://schemas.microsoft.com/office/powerpoint/2010/main" val="1017437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2</a:t>
            </a:fld>
            <a:endParaRPr kumimoji="1" lang="ja-JP" altLang="en-US"/>
          </a:p>
        </p:txBody>
      </p:sp>
    </p:spTree>
    <p:extLst>
      <p:ext uri="{BB962C8B-B14F-4D97-AF65-F5344CB8AC3E}">
        <p14:creationId xmlns:p14="http://schemas.microsoft.com/office/powerpoint/2010/main" val="1754823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3</a:t>
            </a:fld>
            <a:endParaRPr kumimoji="1" lang="ja-JP" altLang="en-US"/>
          </a:p>
        </p:txBody>
      </p:sp>
    </p:spTree>
    <p:extLst>
      <p:ext uri="{BB962C8B-B14F-4D97-AF65-F5344CB8AC3E}">
        <p14:creationId xmlns:p14="http://schemas.microsoft.com/office/powerpoint/2010/main" val="1754823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5</a:t>
            </a:fld>
            <a:endParaRPr kumimoji="1" lang="ja-JP" altLang="en-US"/>
          </a:p>
        </p:txBody>
      </p:sp>
    </p:spTree>
    <p:extLst>
      <p:ext uri="{BB962C8B-B14F-4D97-AF65-F5344CB8AC3E}">
        <p14:creationId xmlns:p14="http://schemas.microsoft.com/office/powerpoint/2010/main" val="1754823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6</a:t>
            </a:fld>
            <a:endParaRPr kumimoji="1" lang="ja-JP" altLang="en-US"/>
          </a:p>
        </p:txBody>
      </p:sp>
    </p:spTree>
    <p:extLst>
      <p:ext uri="{BB962C8B-B14F-4D97-AF65-F5344CB8AC3E}">
        <p14:creationId xmlns:p14="http://schemas.microsoft.com/office/powerpoint/2010/main" val="1754823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7</a:t>
            </a:fld>
            <a:endParaRPr kumimoji="1" lang="ja-JP" altLang="en-US"/>
          </a:p>
        </p:txBody>
      </p:sp>
    </p:spTree>
    <p:extLst>
      <p:ext uri="{BB962C8B-B14F-4D97-AF65-F5344CB8AC3E}">
        <p14:creationId xmlns:p14="http://schemas.microsoft.com/office/powerpoint/2010/main" val="3344244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8</a:t>
            </a:fld>
            <a:endParaRPr kumimoji="1" lang="ja-JP" altLang="en-US"/>
          </a:p>
        </p:txBody>
      </p:sp>
    </p:spTree>
    <p:extLst>
      <p:ext uri="{BB962C8B-B14F-4D97-AF65-F5344CB8AC3E}">
        <p14:creationId xmlns:p14="http://schemas.microsoft.com/office/powerpoint/2010/main" val="1754823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9</a:t>
            </a:fld>
            <a:endParaRPr kumimoji="1" lang="ja-JP" altLang="en-US"/>
          </a:p>
        </p:txBody>
      </p:sp>
    </p:spTree>
    <p:extLst>
      <p:ext uri="{BB962C8B-B14F-4D97-AF65-F5344CB8AC3E}">
        <p14:creationId xmlns:p14="http://schemas.microsoft.com/office/powerpoint/2010/main" val="2627732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5B04E3F-EAF1-44B2-AD13-D9678D9516E7}" type="slidenum">
              <a:rPr kumimoji="1" lang="ja-JP" altLang="en-US" smtClean="0"/>
              <a:t>10</a:t>
            </a:fld>
            <a:endParaRPr kumimoji="1" lang="ja-JP" altLang="en-US"/>
          </a:p>
        </p:txBody>
      </p:sp>
    </p:spTree>
    <p:extLst>
      <p:ext uri="{BB962C8B-B14F-4D97-AF65-F5344CB8AC3E}">
        <p14:creationId xmlns:p14="http://schemas.microsoft.com/office/powerpoint/2010/main" val="3179425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988840"/>
            <a:ext cx="7772400" cy="1470025"/>
          </a:xfrm>
        </p:spPr>
        <p:txBody>
          <a:bodyPr>
            <a:normAutofit/>
          </a:bodyPr>
          <a:lstStyle>
            <a:lvl1pPr>
              <a:lnSpc>
                <a:spcPct val="150000"/>
              </a:lnSpc>
              <a:defRPr sz="2400"/>
            </a:lvl1pPr>
          </a:lstStyle>
          <a:p>
            <a:r>
              <a:rPr kumimoji="1" lang="ja-JP" altLang="en-US" dirty="0"/>
              <a:t>マスター タイトルの書式設定</a:t>
            </a:r>
          </a:p>
        </p:txBody>
      </p:sp>
      <p:cxnSp>
        <p:nvCxnSpPr>
          <p:cNvPr id="9" name="直線コネクタ 8"/>
          <p:cNvCxnSpPr/>
          <p:nvPr userDrawn="1"/>
        </p:nvCxnSpPr>
        <p:spPr>
          <a:xfrm>
            <a:off x="323528" y="6525344"/>
            <a:ext cx="8424936" cy="0"/>
          </a:xfrm>
          <a:prstGeom prst="line">
            <a:avLst/>
          </a:prstGeom>
          <a:ln w="31750">
            <a:gradFill flip="none" rotWithShape="1">
              <a:gsLst>
                <a:gs pos="50000">
                  <a:srgbClr val="00B050"/>
                </a:gs>
                <a:gs pos="90000">
                  <a:schemeClr val="accent1">
                    <a:tint val="445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5" name="Picture 2" descr="C:\Users\nc111845\Desktop\★ＪＡバンクロゴ\★ＪＡバンクロゴ\JAバンクロゴ.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4907" y="6561376"/>
            <a:ext cx="1124016" cy="25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50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サマリーページ">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16632"/>
            <a:ext cx="8856984" cy="418058"/>
          </a:xfrm>
        </p:spPr>
        <p:txBody>
          <a:bodyPr>
            <a:noAutofit/>
          </a:bodyPr>
          <a:lstStyle>
            <a:lvl1pPr algn="l">
              <a:defRPr sz="2000">
                <a:solidFill>
                  <a:srgbClr val="002060"/>
                </a:solidFill>
              </a:defRPr>
            </a:lvl1pPr>
          </a:lstStyle>
          <a:p>
            <a:r>
              <a:rPr kumimoji="1" lang="ja-JP" altLang="en-US" dirty="0"/>
              <a:t>マスター タイトルの書式設定</a:t>
            </a:r>
          </a:p>
        </p:txBody>
      </p:sp>
      <p:sp>
        <p:nvSpPr>
          <p:cNvPr id="7" name="スライド番号プレースホルダー 5"/>
          <p:cNvSpPr txBox="1">
            <a:spLocks/>
          </p:cNvSpPr>
          <p:nvPr userDrawn="1"/>
        </p:nvSpPr>
        <p:spPr>
          <a:xfrm>
            <a:off x="3563888" y="6597352"/>
            <a:ext cx="2133600" cy="144016"/>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4825C5E9-6072-4D98-BA1F-E905236968BC}" type="slidenum">
              <a:rPr lang="ja-JP" altLang="en-US" smtClean="0"/>
              <a:pPr/>
              <a:t>‹#›</a:t>
            </a:fld>
            <a:endParaRPr lang="ja-JP" altLang="en-US" dirty="0"/>
          </a:p>
        </p:txBody>
      </p:sp>
      <p:cxnSp>
        <p:nvCxnSpPr>
          <p:cNvPr id="9" name="直線コネクタ 8"/>
          <p:cNvCxnSpPr/>
          <p:nvPr userDrawn="1"/>
        </p:nvCxnSpPr>
        <p:spPr>
          <a:xfrm>
            <a:off x="323528" y="6525344"/>
            <a:ext cx="8424936" cy="0"/>
          </a:xfrm>
          <a:prstGeom prst="line">
            <a:avLst/>
          </a:prstGeom>
          <a:ln w="31750">
            <a:gradFill flip="none" rotWithShape="1">
              <a:gsLst>
                <a:gs pos="60000">
                  <a:srgbClr val="00B050"/>
                </a:gs>
                <a:gs pos="90000">
                  <a:schemeClr val="accent1">
                    <a:tint val="445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026" name="Picture 2" descr="C:\Users\nc111845\Desktop\★ＪＡバンクロゴ\★ＪＡバンクロゴ\JAバンクロゴ.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4907" y="6561376"/>
            <a:ext cx="1124016" cy="25200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直線コネクタ 9"/>
          <p:cNvCxnSpPr/>
          <p:nvPr userDrawn="1"/>
        </p:nvCxnSpPr>
        <p:spPr>
          <a:xfrm>
            <a:off x="227486" y="476672"/>
            <a:ext cx="8689029"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8711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重要項目説明ページ">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16632"/>
            <a:ext cx="8856984" cy="418058"/>
          </a:xfrm>
        </p:spPr>
        <p:txBody>
          <a:bodyPr>
            <a:noAutofit/>
          </a:bodyPr>
          <a:lstStyle>
            <a:lvl1pPr algn="l">
              <a:defRPr sz="2000">
                <a:solidFill>
                  <a:srgbClr val="002060"/>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457200" y="764704"/>
            <a:ext cx="8229600" cy="5361459"/>
          </a:xfrm>
        </p:spPr>
        <p:txBody>
          <a:bodyPr>
            <a:normAutofit/>
          </a:bodyPr>
          <a:lstStyle>
            <a:lvl1pPr>
              <a:defRPr sz="1400"/>
            </a:lvl1pPr>
            <a:lvl2pPr>
              <a:defRPr sz="1400"/>
            </a:lvl2pPr>
            <a:lvl3pPr>
              <a:defRPr sz="1400"/>
            </a:lvl3pPr>
            <a:lvl4pPr>
              <a:defRPr sz="1400"/>
            </a:lvl4pPr>
            <a:lvl5pPr>
              <a:defRPr sz="14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8" name="Picture 4" descr="C:\Users\nc960494\Desktop\農林中央金庫ロゴ.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536" y="6597352"/>
            <a:ext cx="1081670" cy="177105"/>
          </a:xfrm>
          <a:prstGeom prst="rect">
            <a:avLst/>
          </a:prstGeom>
          <a:noFill/>
          <a:extLst>
            <a:ext uri="{909E8E84-426E-40DD-AFC4-6F175D3DCCD1}">
              <a14:hiddenFill xmlns:a14="http://schemas.microsoft.com/office/drawing/2010/main">
                <a:solidFill>
                  <a:srgbClr val="FFFFFF"/>
                </a:solidFill>
              </a14:hiddenFill>
            </a:ext>
          </a:extLst>
        </p:spPr>
      </p:pic>
      <p:cxnSp>
        <p:nvCxnSpPr>
          <p:cNvPr id="9" name="直線コネクタ 8"/>
          <p:cNvCxnSpPr/>
          <p:nvPr userDrawn="1"/>
        </p:nvCxnSpPr>
        <p:spPr>
          <a:xfrm>
            <a:off x="323528" y="6525344"/>
            <a:ext cx="8424936" cy="0"/>
          </a:xfrm>
          <a:prstGeom prst="line">
            <a:avLst/>
          </a:prstGeom>
          <a:ln w="31750">
            <a:gradFill flip="none" rotWithShape="1">
              <a:gsLst>
                <a:gs pos="60000">
                  <a:srgbClr val="00B050"/>
                </a:gs>
                <a:gs pos="90000">
                  <a:schemeClr val="accent1">
                    <a:tint val="445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0" name="スライド番号プレースホルダー 5"/>
          <p:cNvSpPr txBox="1">
            <a:spLocks/>
          </p:cNvSpPr>
          <p:nvPr userDrawn="1"/>
        </p:nvSpPr>
        <p:spPr>
          <a:xfrm>
            <a:off x="3563888" y="6597352"/>
            <a:ext cx="2133600" cy="144016"/>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4825C5E9-6072-4D98-BA1F-E905236968BC}" type="slidenum">
              <a:rPr lang="ja-JP" altLang="en-US" smtClean="0"/>
              <a:pPr/>
              <a:t>‹#›</a:t>
            </a:fld>
            <a:endParaRPr lang="ja-JP" altLang="en-US" dirty="0"/>
          </a:p>
        </p:txBody>
      </p:sp>
    </p:spTree>
    <p:extLst>
      <p:ext uri="{BB962C8B-B14F-4D97-AF65-F5344CB8AC3E}">
        <p14:creationId xmlns:p14="http://schemas.microsoft.com/office/powerpoint/2010/main" val="341851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別紙・参考資料">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836712"/>
            <a:ext cx="8856984" cy="418058"/>
          </a:xfrm>
        </p:spPr>
        <p:txBody>
          <a:bodyPr>
            <a:noAutofit/>
          </a:bodyPr>
          <a:lstStyle>
            <a:lvl1pPr algn="l">
              <a:defRPr sz="2000">
                <a:solidFill>
                  <a:srgbClr val="002060"/>
                </a:solidFill>
              </a:defRPr>
            </a:lvl1pPr>
          </a:lstStyle>
          <a:p>
            <a:r>
              <a:rPr kumimoji="1" lang="ja-JP" altLang="en-US" dirty="0"/>
              <a:t>マスター タイトルの書式設定</a:t>
            </a:r>
          </a:p>
        </p:txBody>
      </p:sp>
      <p:sp>
        <p:nvSpPr>
          <p:cNvPr id="3" name="コンテンツ プレースホルダー 2"/>
          <p:cNvSpPr>
            <a:spLocks noGrp="1"/>
          </p:cNvSpPr>
          <p:nvPr>
            <p:ph idx="1"/>
          </p:nvPr>
        </p:nvSpPr>
        <p:spPr>
          <a:xfrm>
            <a:off x="457200" y="1412776"/>
            <a:ext cx="8229600" cy="4713387"/>
          </a:xfrm>
        </p:spPr>
        <p:txBody>
          <a:bodyPr>
            <a:normAutofit/>
          </a:bodyPr>
          <a:lstStyle>
            <a:lvl1pPr>
              <a:defRPr sz="1400"/>
            </a:lvl1pPr>
            <a:lvl2pPr>
              <a:defRPr sz="1400"/>
            </a:lvl2pPr>
            <a:lvl3pPr>
              <a:defRPr sz="1400"/>
            </a:lvl3pPr>
            <a:lvl4pPr>
              <a:defRPr sz="1400"/>
            </a:lvl4pPr>
            <a:lvl5pPr>
              <a:defRPr sz="14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8" name="Picture 4" descr="C:\Users\nc960494\Desktop\農林中央金庫ロゴ.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536" y="6597352"/>
            <a:ext cx="1081670" cy="177105"/>
          </a:xfrm>
          <a:prstGeom prst="rect">
            <a:avLst/>
          </a:prstGeom>
          <a:noFill/>
          <a:extLst>
            <a:ext uri="{909E8E84-426E-40DD-AFC4-6F175D3DCCD1}">
              <a14:hiddenFill xmlns:a14="http://schemas.microsoft.com/office/drawing/2010/main">
                <a:solidFill>
                  <a:srgbClr val="FFFFFF"/>
                </a:solidFill>
              </a14:hiddenFill>
            </a:ext>
          </a:extLst>
        </p:spPr>
      </p:pic>
      <p:cxnSp>
        <p:nvCxnSpPr>
          <p:cNvPr id="9" name="直線コネクタ 8"/>
          <p:cNvCxnSpPr/>
          <p:nvPr userDrawn="1"/>
        </p:nvCxnSpPr>
        <p:spPr>
          <a:xfrm>
            <a:off x="323528" y="6525344"/>
            <a:ext cx="8424936" cy="0"/>
          </a:xfrm>
          <a:prstGeom prst="line">
            <a:avLst/>
          </a:prstGeom>
          <a:ln w="31750">
            <a:gradFill flip="none" rotWithShape="1">
              <a:gsLst>
                <a:gs pos="60000">
                  <a:srgbClr val="00B050"/>
                </a:gs>
                <a:gs pos="90000">
                  <a:schemeClr val="accent1">
                    <a:tint val="445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p:cNvSpPr txBox="1">
            <a:spLocks/>
          </p:cNvSpPr>
          <p:nvPr userDrawn="1"/>
        </p:nvSpPr>
        <p:spPr>
          <a:xfrm>
            <a:off x="3563888" y="6597352"/>
            <a:ext cx="2133600" cy="144016"/>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4825C5E9-6072-4D98-BA1F-E905236968BC}" type="slidenum">
              <a:rPr lang="ja-JP" altLang="en-US" smtClean="0"/>
              <a:pPr/>
              <a:t>‹#›</a:t>
            </a:fld>
            <a:endParaRPr lang="ja-JP" altLang="en-US" dirty="0"/>
          </a:p>
        </p:txBody>
      </p:sp>
    </p:spTree>
    <p:extLst>
      <p:ext uri="{BB962C8B-B14F-4D97-AF65-F5344CB8AC3E}">
        <p14:creationId xmlns:p14="http://schemas.microsoft.com/office/powerpoint/2010/main" val="240380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サンプル">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624"/>
            <a:ext cx="8229600" cy="778098"/>
          </a:xfrm>
        </p:spPr>
        <p:txBody>
          <a:bodyPr/>
          <a:lstStyle>
            <a:lvl1pPr>
              <a:defRPr sz="2400">
                <a:solidFill>
                  <a:schemeClr val="bg1">
                    <a:lumMod val="75000"/>
                  </a:schemeClr>
                </a:solidFill>
              </a:defRPr>
            </a:lvl1pPr>
          </a:lstStyle>
          <a:p>
            <a:r>
              <a:rPr kumimoji="1" lang="ja-JP" altLang="en-US" dirty="0"/>
              <a:t>マスター タイトルの書式設定</a:t>
            </a:r>
          </a:p>
        </p:txBody>
      </p:sp>
      <p:pic>
        <p:nvPicPr>
          <p:cNvPr id="3" name="Picture 4" descr="C:\Users\nc960494\Desktop\農林中央金庫ロゴ.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536" y="6597352"/>
            <a:ext cx="1081670" cy="177105"/>
          </a:xfrm>
          <a:prstGeom prst="rect">
            <a:avLst/>
          </a:prstGeom>
          <a:noFill/>
          <a:extLst>
            <a:ext uri="{909E8E84-426E-40DD-AFC4-6F175D3DCCD1}">
              <a14:hiddenFill xmlns:a14="http://schemas.microsoft.com/office/drawing/2010/main">
                <a:solidFill>
                  <a:srgbClr val="FFFFFF"/>
                </a:solidFill>
              </a14:hiddenFill>
            </a:ext>
          </a:extLst>
        </p:spPr>
      </p:pic>
      <p:cxnSp>
        <p:nvCxnSpPr>
          <p:cNvPr id="4" name="直線コネクタ 3"/>
          <p:cNvCxnSpPr/>
          <p:nvPr userDrawn="1"/>
        </p:nvCxnSpPr>
        <p:spPr>
          <a:xfrm>
            <a:off x="323528" y="6525344"/>
            <a:ext cx="8424936" cy="0"/>
          </a:xfrm>
          <a:prstGeom prst="line">
            <a:avLst/>
          </a:prstGeom>
          <a:ln w="31750">
            <a:gradFill flip="none" rotWithShape="1">
              <a:gsLst>
                <a:gs pos="60000">
                  <a:srgbClr val="00B050"/>
                </a:gs>
                <a:gs pos="90000">
                  <a:schemeClr val="accent1">
                    <a:tint val="445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5"/>
          <p:cNvSpPr txBox="1">
            <a:spLocks/>
          </p:cNvSpPr>
          <p:nvPr userDrawn="1"/>
        </p:nvSpPr>
        <p:spPr>
          <a:xfrm>
            <a:off x="3563888" y="6597352"/>
            <a:ext cx="2133600" cy="144016"/>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4825C5E9-6072-4D98-BA1F-E905236968BC}" type="slidenum">
              <a:rPr lang="ja-JP" altLang="en-US" smtClean="0"/>
              <a:pPr/>
              <a:t>‹#›</a:t>
            </a:fld>
            <a:endParaRPr lang="ja-JP" altLang="en-US" dirty="0"/>
          </a:p>
        </p:txBody>
      </p:sp>
    </p:spTree>
    <p:extLst>
      <p:ext uri="{BB962C8B-B14F-4D97-AF65-F5344CB8AC3E}">
        <p14:creationId xmlns:p14="http://schemas.microsoft.com/office/powerpoint/2010/main" val="579883657"/>
      </p:ext>
    </p:extLst>
  </p:cSld>
  <p:clrMapOvr>
    <a:masterClrMapping/>
  </p:clrMapOvr>
</p:sldLayout>
</file>

<file path=ppt/slideMasters/_rels/slideMaster1.xml.rels>&#65279;<?xml version="1.0" encoding="UTF-8" standalone="yes"?>
<Relationships xmlns="http://schemas.openxmlformats.org/package/2006/relationships">
  <Relationship Id="rId3" Type="http://schemas.openxmlformats.org/officeDocument/2006/relationships/slideLayout" Target="../slideLayouts/slideLayout3.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theme" Target="../theme/theme1.xml" />
  <Relationship Id="rId5" Type="http://schemas.openxmlformats.org/officeDocument/2006/relationships/slideLayout" Target="../slideLayouts/slideLayout5.xml" />
  <Relationship Id="rId4" Type="http://schemas.openxmlformats.org/officeDocument/2006/relationships/slideLayout" Target="../slideLayouts/slideLayout4.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74980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dt="0"/>
  <p:txStyles>
    <p:titleStyle>
      <a:lvl1pPr algn="ctr" defTabSz="914400" rtl="0" eaLnBrk="1" latinLnBrk="0" hangingPunct="1">
        <a:spcBef>
          <a:spcPct val="0"/>
        </a:spcBef>
        <a:buNone/>
        <a:defRPr kumimoji="1" sz="2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1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1.xml" />
</Relationships>
</file>

<file path=ppt/slides/_rels/slide10.xml.rels>&#65279;<?xml version="1.0" encoding="UTF-8" standalone="yes"?>
<Relationships xmlns="http://schemas.openxmlformats.org/package/2006/relationships">
  <Relationship Id="rId3" Type="http://schemas.openxmlformats.org/officeDocument/2006/relationships/image" Target="../media/image11.emf" />
  <Relationship Id="rId2" Type="http://schemas.openxmlformats.org/officeDocument/2006/relationships/notesSlide" Target="../notesSlides/notesSlide9.xml" />
  <Relationship Id="rId1" Type="http://schemas.openxmlformats.org/officeDocument/2006/relationships/slideLayout" Target="../slideLayouts/slideLayout2.xml" />
</Relationships>
</file>

<file path=ppt/slides/_rels/slide11.xml.rels>&#65279;<?xml version="1.0" encoding="UTF-8" standalone="yes"?>
<Relationships xmlns="http://schemas.openxmlformats.org/package/2006/relationships">
  <Relationship Id="rId3" Type="http://schemas.openxmlformats.org/officeDocument/2006/relationships/image" Target="../media/image12.emf" />
  <Relationship Id="rId2" Type="http://schemas.openxmlformats.org/officeDocument/2006/relationships/notesSlide" Target="../notesSlides/notesSlide10.xml" />
  <Relationship Id="rId1" Type="http://schemas.openxmlformats.org/officeDocument/2006/relationships/slideLayout" Target="../slideLayouts/slideLayout2.xml" />
</Relationships>
</file>

<file path=ppt/slides/_rels/slide12.xml.rels>&#65279;<?xml version="1.0" encoding="UTF-8" standalone="yes"?>
<Relationships xmlns="http://schemas.openxmlformats.org/package/2006/relationships">
  <Relationship Id="rId3" Type="http://schemas.openxmlformats.org/officeDocument/2006/relationships/image" Target="../media/image13.emf" />
  <Relationship Id="rId2" Type="http://schemas.openxmlformats.org/officeDocument/2006/relationships/notesSlide" Target="../notesSlides/notesSlide11.xml" />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3" Type="http://schemas.openxmlformats.org/officeDocument/2006/relationships/image" Target="../media/image3.png" />
  <Relationship Id="rId2" Type="http://schemas.openxmlformats.org/officeDocument/2006/relationships/notesSlide" Target="../notesSlides/notesSlide3.xml" />
  <Relationship Id="rId1" Type="http://schemas.openxmlformats.org/officeDocument/2006/relationships/slideLayout" Target="../slideLayouts/slideLayout2.xml" />
  <Relationship Id="rId4" Type="http://schemas.openxmlformats.org/officeDocument/2006/relationships/image" Target="../media/image4.png"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2" Type="http://schemas.openxmlformats.org/officeDocument/2006/relationships/notesSlide" Target="../notesSlides/notesSlide4.xml" />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3" Type="http://schemas.openxmlformats.org/officeDocument/2006/relationships/chart" Target="../charts/chart1.xml" />
  <Relationship Id="rId2" Type="http://schemas.openxmlformats.org/officeDocument/2006/relationships/notesSlide" Target="../notesSlides/notesSlide5.xml" />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3" Type="http://schemas.openxmlformats.org/officeDocument/2006/relationships/image" Target="../media/image5.png" />
  <Relationship Id="rId2" Type="http://schemas.openxmlformats.org/officeDocument/2006/relationships/notesSlide" Target="../notesSlides/notesSlide6.xml" />
  <Relationship Id="rId1" Type="http://schemas.openxmlformats.org/officeDocument/2006/relationships/slideLayout" Target="../slideLayouts/slideLayout2.xml" />
  <Relationship Id="rId4" Type="http://schemas.openxmlformats.org/officeDocument/2006/relationships/image" Target="../media/image6.png" />
</Relationships>
</file>

<file path=ppt/slides/_rels/slide8.xml.rels>&#65279;<?xml version="1.0" encoding="UTF-8" standalone="yes"?>
<Relationships xmlns="http://schemas.openxmlformats.org/package/2006/relationships">
  <Relationship Id="rId3" Type="http://schemas.openxmlformats.org/officeDocument/2006/relationships/image" Target="../media/image7.png" />
  <Relationship Id="rId2" Type="http://schemas.openxmlformats.org/officeDocument/2006/relationships/notesSlide" Target="../notesSlides/notesSlide7.xml" />
  <Relationship Id="rId1" Type="http://schemas.openxmlformats.org/officeDocument/2006/relationships/slideLayout" Target="../slideLayouts/slideLayout2.xml" />
  <Relationship Id="rId4" Type="http://schemas.openxmlformats.org/officeDocument/2006/relationships/image" Target="../media/image8.png" />
</Relationships>
</file>

<file path=ppt/slides/_rels/slide9.xml.rels>&#65279;<?xml version="1.0" encoding="UTF-8" standalone="yes"?>
<Relationships xmlns="http://schemas.openxmlformats.org/package/2006/relationships">
  <Relationship Id="rId3" Type="http://schemas.openxmlformats.org/officeDocument/2006/relationships/image" Target="../media/image9.png" />
  <Relationship Id="rId2" Type="http://schemas.openxmlformats.org/officeDocument/2006/relationships/notesSlide" Target="../notesSlides/notesSlide8.xml" />
  <Relationship Id="rId1" Type="http://schemas.openxmlformats.org/officeDocument/2006/relationships/slideLayout" Target="../slideLayouts/slideLayout2.xml" />
  <Relationship Id="rId4" Type="http://schemas.openxmlformats.org/officeDocument/2006/relationships/image" Target="../media/image10.png"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467544" y="1772816"/>
            <a:ext cx="8208912" cy="4536504"/>
          </a:xfrm>
          <a:prstGeom prst="rect">
            <a:avLst/>
          </a:prstGeom>
          <a:solidFill>
            <a:srgbClr val="0086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683568" y="1988840"/>
            <a:ext cx="7776864" cy="4104456"/>
          </a:xfrm>
          <a:prstGeom prst="roundRect">
            <a:avLst>
              <a:gd name="adj" fmla="val 998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当組合</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は、安心とうるおいのある生活を創造することを基本理念として、組合員の参画によるＪＡ運営を行うとともに、地域農業振興と総合事業に取組んでいます</a:t>
            </a: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当組合では、</a:t>
            </a:r>
            <a:r>
              <a:rPr lang="ja-JP"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a:t>
            </a: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取組み</a:t>
            </a:r>
            <a:r>
              <a:rPr lang="ja-JP"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もと、「お客さま本位の業務運営に関する取組方針」を公表するとともに、組合員・利用者の皆さまの安定的な資産形成に貢献するための具体的な取組みを実践しており、今回</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a:t>
            </a:r>
            <a:r>
              <a:rPr lang="ja-JP"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取組状況を公表いたします。</a:t>
            </a:r>
          </a:p>
          <a:p>
            <a:pPr>
              <a:spcBef>
                <a:spcPts val="600"/>
              </a:spcBef>
            </a:pPr>
            <a:r>
              <a:rPr lang="ja-JP"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また、上記とあわせ「お客様本位の良質な金融商品・サービスを提供する金融事業者をお客さまが選ぶ上で比較することのできる統一的な指標」（「比較可能な共通ＫＰＩ」）も同時に公表いたします。</a:t>
            </a:r>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蒲郡市農業協同組合</a:t>
            </a:r>
            <a:endParaRPr lang="ja-JP"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タイトル 7"/>
          <p:cNvSpPr>
            <a:spLocks noGrp="1"/>
          </p:cNvSpPr>
          <p:nvPr>
            <p:ph type="ctrTitle"/>
          </p:nvPr>
        </p:nvSpPr>
        <p:spPr>
          <a:xfrm>
            <a:off x="1115616" y="661918"/>
            <a:ext cx="6912768" cy="1038890"/>
          </a:xfrm>
        </p:spPr>
        <p:txBody>
          <a:bodyPr anchor="ctr">
            <a:normAutofit/>
          </a:bodyPr>
          <a:lstStyle/>
          <a:p>
            <a:pPr>
              <a:lnSpc>
                <a:spcPct val="100000"/>
              </a:lnSpc>
            </a:pPr>
            <a:r>
              <a:rPr lang="ja-JP" altLang="ja-JP" u="sng" dirty="0" smtClean="0">
                <a:latin typeface="Meiryo UI" panose="020B0604030504040204" pitchFamily="50" charset="-128"/>
                <a:ea typeface="Meiryo UI" panose="020B0604030504040204" pitchFamily="50" charset="-128"/>
                <a:cs typeface="Meiryo UI" panose="020B0604030504040204" pitchFamily="50" charset="-128"/>
              </a:rPr>
              <a:t>お客</a:t>
            </a:r>
            <a:r>
              <a:rPr lang="ja-JP" altLang="ja-JP" u="sng" dirty="0">
                <a:latin typeface="Meiryo UI" panose="020B0604030504040204" pitchFamily="50" charset="-128"/>
                <a:ea typeface="Meiryo UI" panose="020B0604030504040204" pitchFamily="50" charset="-128"/>
                <a:cs typeface="Meiryo UI" panose="020B0604030504040204" pitchFamily="50" charset="-128"/>
              </a:rPr>
              <a:t>さま本位の業務運営に関する取組状況および</a:t>
            </a:r>
            <a:br>
              <a:rPr lang="ja-JP" altLang="ja-JP" u="sng" dirty="0">
                <a:latin typeface="Meiryo UI" panose="020B0604030504040204" pitchFamily="50" charset="-128"/>
                <a:ea typeface="Meiryo UI" panose="020B0604030504040204" pitchFamily="50" charset="-128"/>
                <a:cs typeface="Meiryo UI" panose="020B0604030504040204" pitchFamily="50" charset="-128"/>
              </a:rPr>
            </a:br>
            <a:r>
              <a:rPr lang="ja-JP" altLang="ja-JP" u="sng" dirty="0">
                <a:latin typeface="Meiryo UI" panose="020B0604030504040204" pitchFamily="50" charset="-128"/>
                <a:ea typeface="Meiryo UI" panose="020B0604030504040204" pitchFamily="50" charset="-128"/>
                <a:cs typeface="Meiryo UI" panose="020B0604030504040204" pitchFamily="50" charset="-128"/>
              </a:rPr>
              <a:t>ＫＰＩ</a:t>
            </a:r>
            <a:r>
              <a:rPr lang="ja-JP" altLang="en-US" u="sng" dirty="0">
                <a:latin typeface="Meiryo UI" panose="020B0604030504040204" pitchFamily="50" charset="-128"/>
                <a:ea typeface="Meiryo UI" panose="020B0604030504040204" pitchFamily="50" charset="-128"/>
                <a:cs typeface="Meiryo UI" panose="020B0604030504040204" pitchFamily="50" charset="-128"/>
              </a:rPr>
              <a:t>実績値</a:t>
            </a:r>
            <a:r>
              <a:rPr lang="ja-JP" altLang="ja-JP" u="sng" dirty="0">
                <a:latin typeface="Meiryo UI" panose="020B0604030504040204" pitchFamily="50" charset="-128"/>
                <a:ea typeface="Meiryo UI" panose="020B0604030504040204" pitchFamily="50" charset="-128"/>
                <a:cs typeface="Meiryo UI" panose="020B0604030504040204" pitchFamily="50" charset="-128"/>
              </a:rPr>
              <a:t>の公表について</a:t>
            </a:r>
            <a:endParaRPr kumimoji="1" lang="ja-JP" altLang="en-US"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6732240" y="476672"/>
            <a:ext cx="2160240" cy="338554"/>
          </a:xfrm>
          <a:prstGeom prst="rect">
            <a:avLst/>
          </a:prstGeom>
          <a:noFill/>
        </p:spPr>
        <p:txBody>
          <a:bodyPr wrap="square" rtlCol="0">
            <a:spAutoFit/>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2023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日</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89350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p:cNvSpPr txBox="1">
            <a:spLocks/>
          </p:cNvSpPr>
          <p:nvPr/>
        </p:nvSpPr>
        <p:spPr>
          <a:xfrm>
            <a:off x="385917" y="548680"/>
            <a:ext cx="842926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投資信託預り残高上位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リスク・リターン（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年３月末）</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575415" y="5733256"/>
            <a:ext cx="8568585"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2023</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３月末基準時点における共通ＫＰＩの対象となるファンド数</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は</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本</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となります。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当指標は、設立から</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年が経過したファンドを対象として、リターン・リスク・コストを算出して表示しております。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タイトル 1">
            <a:extLst>
              <a:ext uri="{FF2B5EF4-FFF2-40B4-BE49-F238E27FC236}">
                <a16:creationId xmlns:a16="http://schemas.microsoft.com/office/drawing/2014/main" id="{597A47CA-3F1F-4659-AE35-5FAB73CD8D22}"/>
              </a:ext>
            </a:extLst>
          </p:cNvPr>
          <p:cNvSpPr txBox="1">
            <a:spLocks/>
          </p:cNvSpPr>
          <p:nvPr/>
        </p:nvSpPr>
        <p:spPr>
          <a:xfrm>
            <a:off x="35496" y="53877"/>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en-US" altLang="ja-JP" dirty="0">
                <a:latin typeface="Meiryo UI" panose="020B0604030504040204" pitchFamily="50" charset="-128"/>
                <a:ea typeface="Meiryo UI" panose="020B0604030504040204" pitchFamily="50" charset="-128"/>
              </a:rPr>
              <a:t>Ⅱ.</a:t>
            </a:r>
            <a:r>
              <a:rPr lang="ja-JP" altLang="en-US" dirty="0">
                <a:latin typeface="Meiryo UI" panose="020B0604030504040204" pitchFamily="50" charset="-128"/>
                <a:ea typeface="Meiryo UI" panose="020B0604030504040204" pitchFamily="50" charset="-128"/>
              </a:rPr>
              <a:t>比較可能な共通ＫＰＩ</a:t>
            </a:r>
            <a:endParaRPr lang="ja-JP" altLang="ja-JP" dirty="0">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3"/>
          <a:stretch>
            <a:fillRect/>
          </a:stretch>
        </p:blipFill>
        <p:spPr>
          <a:xfrm>
            <a:off x="575415" y="1171538"/>
            <a:ext cx="8363928" cy="4345693"/>
          </a:xfrm>
          <a:prstGeom prst="rect">
            <a:avLst/>
          </a:prstGeom>
        </p:spPr>
      </p:pic>
    </p:spTree>
    <p:extLst>
      <p:ext uri="{BB962C8B-B14F-4D97-AF65-F5344CB8AC3E}">
        <p14:creationId xmlns:p14="http://schemas.microsoft.com/office/powerpoint/2010/main" val="2285226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p:cNvSpPr txBox="1">
            <a:spLocks/>
          </p:cNvSpPr>
          <p:nvPr/>
        </p:nvSpPr>
        <p:spPr>
          <a:xfrm>
            <a:off x="385917" y="548680"/>
            <a:ext cx="8506563"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lvl="0"/>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投資信託預り残高上位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リスク・リターン（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年３月末）</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575415" y="5733256"/>
            <a:ext cx="8568585"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2022</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３月末基準時点における共通ＫＰＩの対象となるファンド数</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は</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本</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となります。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当指標は、設立から</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年が経過したファンドを対象として、リターン・リスク・コストを算出して表示しております。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タイトル 1">
            <a:extLst>
              <a:ext uri="{FF2B5EF4-FFF2-40B4-BE49-F238E27FC236}">
                <a16:creationId xmlns:a16="http://schemas.microsoft.com/office/drawing/2014/main" id="{9864A616-828A-41CB-8CEF-A0B6A860D3CF}"/>
              </a:ext>
            </a:extLst>
          </p:cNvPr>
          <p:cNvSpPr txBox="1">
            <a:spLocks/>
          </p:cNvSpPr>
          <p:nvPr/>
        </p:nvSpPr>
        <p:spPr>
          <a:xfrm>
            <a:off x="35496" y="53877"/>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en-US" altLang="ja-JP" dirty="0">
                <a:latin typeface="Meiryo UI" panose="020B0604030504040204" pitchFamily="50" charset="-128"/>
                <a:ea typeface="Meiryo UI" panose="020B0604030504040204" pitchFamily="50" charset="-128"/>
              </a:rPr>
              <a:t>Ⅱ.</a:t>
            </a:r>
            <a:r>
              <a:rPr lang="ja-JP" altLang="en-US" dirty="0">
                <a:latin typeface="Meiryo UI" panose="020B0604030504040204" pitchFamily="50" charset="-128"/>
                <a:ea typeface="Meiryo UI" panose="020B0604030504040204" pitchFamily="50" charset="-128"/>
              </a:rPr>
              <a:t>比較可能な共通ＫＰＩ</a:t>
            </a:r>
            <a:endParaRPr lang="ja-JP" altLang="ja-JP" dirty="0">
              <a:latin typeface="Meiryo UI" panose="020B0604030504040204" pitchFamily="50" charset="-128"/>
              <a:ea typeface="Meiryo UI" panose="020B0604030504040204" pitchFamily="50" charset="-128"/>
            </a:endParaRPr>
          </a:p>
        </p:txBody>
      </p:sp>
      <p:pic>
        <p:nvPicPr>
          <p:cNvPr id="3" name="図 2"/>
          <p:cNvPicPr>
            <a:picLocks noChangeAspect="1"/>
          </p:cNvPicPr>
          <p:nvPr/>
        </p:nvPicPr>
        <p:blipFill>
          <a:blip r:embed="rId3"/>
          <a:stretch>
            <a:fillRect/>
          </a:stretch>
        </p:blipFill>
        <p:spPr>
          <a:xfrm>
            <a:off x="575415" y="1124744"/>
            <a:ext cx="8315401" cy="4320480"/>
          </a:xfrm>
          <a:prstGeom prst="rect">
            <a:avLst/>
          </a:prstGeom>
        </p:spPr>
      </p:pic>
    </p:spTree>
    <p:extLst>
      <p:ext uri="{BB962C8B-B14F-4D97-AF65-F5344CB8AC3E}">
        <p14:creationId xmlns:p14="http://schemas.microsoft.com/office/powerpoint/2010/main" val="3753292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p:cNvSpPr txBox="1">
            <a:spLocks/>
          </p:cNvSpPr>
          <p:nvPr/>
        </p:nvSpPr>
        <p:spPr>
          <a:xfrm>
            <a:off x="385917" y="548680"/>
            <a:ext cx="842926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投資信託預り残高上位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リスク・リターン（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年３月末）</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575415" y="5733256"/>
            <a:ext cx="8568585"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2021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３月末基準時点における共通ＫＰＩの対象となるファンド数</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は</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本</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となります。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当指標は、設立から</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年が経過したファンドを対象として、リターン・リスク・コストを算出して表示しております。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タイトル 1">
            <a:extLst>
              <a:ext uri="{FF2B5EF4-FFF2-40B4-BE49-F238E27FC236}">
                <a16:creationId xmlns:a16="http://schemas.microsoft.com/office/drawing/2014/main" id="{B74E925F-C048-4AB1-BDE0-E13521469235}"/>
              </a:ext>
            </a:extLst>
          </p:cNvPr>
          <p:cNvSpPr txBox="1">
            <a:spLocks/>
          </p:cNvSpPr>
          <p:nvPr/>
        </p:nvSpPr>
        <p:spPr>
          <a:xfrm>
            <a:off x="35496" y="53877"/>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en-US" altLang="ja-JP" dirty="0">
                <a:latin typeface="Meiryo UI" panose="020B0604030504040204" pitchFamily="50" charset="-128"/>
                <a:ea typeface="Meiryo UI" panose="020B0604030504040204" pitchFamily="50" charset="-128"/>
              </a:rPr>
              <a:t>Ⅱ.</a:t>
            </a:r>
            <a:r>
              <a:rPr lang="ja-JP" altLang="en-US" dirty="0">
                <a:latin typeface="Meiryo UI" panose="020B0604030504040204" pitchFamily="50" charset="-128"/>
                <a:ea typeface="Meiryo UI" panose="020B0604030504040204" pitchFamily="50" charset="-128"/>
              </a:rPr>
              <a:t>比較可能な共通ＫＰＩ</a:t>
            </a:r>
            <a:endParaRPr lang="ja-JP" altLang="ja-JP" dirty="0">
              <a:latin typeface="Meiryo UI" panose="020B0604030504040204" pitchFamily="50" charset="-128"/>
              <a:ea typeface="Meiryo UI" panose="020B0604030504040204" pitchFamily="50" charset="-128"/>
            </a:endParaRPr>
          </a:p>
        </p:txBody>
      </p:sp>
      <p:pic>
        <p:nvPicPr>
          <p:cNvPr id="3" name="図 2"/>
          <p:cNvPicPr>
            <a:picLocks noChangeAspect="1"/>
          </p:cNvPicPr>
          <p:nvPr/>
        </p:nvPicPr>
        <p:blipFill>
          <a:blip r:embed="rId3"/>
          <a:stretch>
            <a:fillRect/>
          </a:stretch>
        </p:blipFill>
        <p:spPr>
          <a:xfrm>
            <a:off x="539552" y="1043483"/>
            <a:ext cx="8397501" cy="4363137"/>
          </a:xfrm>
          <a:prstGeom prst="rect">
            <a:avLst/>
          </a:prstGeom>
        </p:spPr>
      </p:pic>
    </p:spTree>
    <p:extLst>
      <p:ext uri="{BB962C8B-B14F-4D97-AF65-F5344CB8AC3E}">
        <p14:creationId xmlns:p14="http://schemas.microsoft.com/office/powerpoint/2010/main" val="3816090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96" y="53877"/>
            <a:ext cx="6210691" cy="360040"/>
          </a:xfrm>
        </p:spPr>
        <p:txBody>
          <a:bodyPr/>
          <a:lstStyle/>
          <a:p>
            <a:r>
              <a:rPr lang="ja-JP" altLang="ja-JP" dirty="0">
                <a:latin typeface="Meiryo UI" panose="020B0604030504040204" pitchFamily="50" charset="-128"/>
                <a:ea typeface="Meiryo UI" panose="020B0604030504040204" pitchFamily="50" charset="-128"/>
                <a:cs typeface="Meiryo UI" panose="020B0604030504040204" pitchFamily="50" charset="-128"/>
              </a:rPr>
              <a:t>Ⅰ</a:t>
            </a:r>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ja-JP" dirty="0">
                <a:latin typeface="Meiryo UI" panose="020B0604030504040204" pitchFamily="50" charset="-128"/>
                <a:ea typeface="Meiryo UI" panose="020B0604030504040204" pitchFamily="50" charset="-128"/>
                <a:cs typeface="Meiryo UI" panose="020B0604030504040204" pitchFamily="50" charset="-128"/>
              </a:rPr>
              <a:t>取組状況</a:t>
            </a:r>
          </a:p>
        </p:txBody>
      </p:sp>
      <p:sp>
        <p:nvSpPr>
          <p:cNvPr id="24" name="タイトル 1"/>
          <p:cNvSpPr txBox="1">
            <a:spLocks/>
          </p:cNvSpPr>
          <p:nvPr/>
        </p:nvSpPr>
        <p:spPr>
          <a:xfrm>
            <a:off x="539552" y="980727"/>
            <a:ext cx="8136904" cy="1716662"/>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171450" indent="-171450">
              <a:spcBef>
                <a:spcPts val="4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定の投資運用会社に偏ることなく、社会情勢や手数料の水準等も踏まえたうえで、お客さまの多様なニーズにお応えし、長期安定的な資産形成・運用に資する最適な投資信託を取り扱っております。なお、当組合は、金融商品の組成に携わっておりません。</a:t>
            </a:r>
            <a:r>
              <a:rPr lang="en-US" altLang="ja-JP" sz="1600" dirty="0">
                <a:solidFill>
                  <a:schemeClr val="accent1"/>
                </a:solidFill>
                <a:latin typeface="Meiryo UI" panose="020B0604030504040204" pitchFamily="50" charset="-128"/>
                <a:ea typeface="Meiryo UI" panose="020B0604030504040204" pitchFamily="50" charset="-128"/>
              </a:rPr>
              <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spcBef>
                <a:spcPts val="400"/>
              </a:spcBef>
              <a:buFont typeface="Arial" panose="020B0604020202020204" pitchFamily="34" charset="0"/>
              <a:buChar char="•"/>
            </a:pP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JA</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バンク全体では商品新規導入を行う際は、第三者評価機関からの意見を伺いながら、お客様のニーズに合った商品を取入れ、パフォーマンスが芳しくない場合は取扱いを行わない等、定期的な商品ラインアップの見直しを行っております。それにより以下のように商品数が増減いたします</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3680445928"/>
              </p:ext>
            </p:extLst>
          </p:nvPr>
        </p:nvGraphicFramePr>
        <p:xfrm>
          <a:off x="1403648" y="3004116"/>
          <a:ext cx="6372000" cy="2687320"/>
        </p:xfrm>
        <a:graphic>
          <a:graphicData uri="http://schemas.openxmlformats.org/drawingml/2006/table">
            <a:tbl>
              <a:tblPr firstRow="1" bandRow="1">
                <a:tableStyleId>{F2DE63D5-997A-4646-A377-4702673A728D}</a:tableStyleId>
              </a:tblPr>
              <a:tblGrid>
                <a:gridCol w="2124000">
                  <a:extLst>
                    <a:ext uri="{9D8B030D-6E8A-4147-A177-3AD203B41FA5}">
                      <a16:colId xmlns:a16="http://schemas.microsoft.com/office/drawing/2014/main" val="20000"/>
                    </a:ext>
                  </a:extLst>
                </a:gridCol>
                <a:gridCol w="2124000">
                  <a:extLst>
                    <a:ext uri="{9D8B030D-6E8A-4147-A177-3AD203B41FA5}">
                      <a16:colId xmlns:a16="http://schemas.microsoft.com/office/drawing/2014/main" val="20001"/>
                    </a:ext>
                  </a:extLst>
                </a:gridCol>
                <a:gridCol w="2124000">
                  <a:extLst>
                    <a:ext uri="{9D8B030D-6E8A-4147-A177-3AD203B41FA5}">
                      <a16:colId xmlns:a16="http://schemas.microsoft.com/office/drawing/2014/main" val="20002"/>
                    </a:ext>
                  </a:extLst>
                </a:gridCol>
              </a:tblGrid>
              <a:tr h="370840">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カテゴリ</a:t>
                      </a:r>
                    </a:p>
                  </a:txBody>
                  <a:tcPr>
                    <a:lnL w="12700" cap="flat" cmpd="sng" algn="ctr">
                      <a:solidFill>
                        <a:srgbClr val="00863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solidFill>
                      <a:srgbClr val="00863D"/>
                    </a:solidFill>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国内</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solidFill>
                      <a:srgbClr val="00863D"/>
                    </a:solidFill>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海外</a:t>
                      </a:r>
                    </a:p>
                  </a:txBody>
                  <a:tcPr>
                    <a:lnL w="12700" cap="flat" cmpd="sng" algn="ctr">
                      <a:solidFill>
                        <a:schemeClr val="bg1"/>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solidFill>
                      <a:srgbClr val="00863D"/>
                    </a:solidFill>
                  </a:tcPr>
                </a:tc>
                <a:extLst>
                  <a:ext uri="{0D108BD9-81ED-4DB2-BD59-A6C34878D82A}">
                    <a16:rowId xmlns:a16="http://schemas.microsoft.com/office/drawing/2014/main" val="10000"/>
                  </a:ext>
                </a:extLst>
              </a:tr>
              <a:tr h="370840">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債券型</a:t>
                      </a: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（前年度末</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（前年度末</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株式型</a:t>
                      </a: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（前年度</a:t>
                      </a:r>
                      <a:r>
                        <a:rPr kumimoji="1" lang="ja-JP" altLang="en-US" sz="1600" i="1" dirty="0">
                          <a:latin typeface="Meiryo UI" panose="020B0604030504040204" pitchFamily="50" charset="-128"/>
                          <a:ea typeface="Meiryo UI" panose="020B0604030504040204" pitchFamily="50" charset="-128"/>
                          <a:cs typeface="Meiryo UI" panose="020B0604030504040204" pitchFamily="50" charset="-128"/>
                        </a:rPr>
                        <a:t>末</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6</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（前年度末</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r>
                        <a:rPr kumimoji="1" lang="en-US" altLang="ja-JP" sz="1600" dirty="0">
                          <a:latin typeface="Meiryo UI" panose="020B0604030504040204" pitchFamily="50" charset="-128"/>
                          <a:ea typeface="Meiryo UI" panose="020B0604030504040204" pitchFamily="50" charset="-128"/>
                          <a:cs typeface="Meiryo UI" panose="020B0604030504040204" pitchFamily="50" charset="-128"/>
                        </a:rPr>
                        <a:t>REIT</a:t>
                      </a: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型</a:t>
                      </a: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（前年度末</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（前年度末</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extLst>
                  <a:ext uri="{0D108BD9-81ED-4DB2-BD59-A6C34878D82A}">
                    <a16:rowId xmlns:a16="http://schemas.microsoft.com/office/drawing/2014/main" val="10003"/>
                  </a:ext>
                </a:extLst>
              </a:tr>
              <a:tr h="316840">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バランス型</a:t>
                      </a: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gridSpan="2">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7</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（前年度末</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tc hMerge="1">
                  <a:txBody>
                    <a:bodyPr/>
                    <a:lstStyle/>
                    <a:p>
                      <a:endParaRPr kumimoji="1" lang="ja-JP" altLang="en-US" dirty="0"/>
                    </a:p>
                  </a:txBody>
                  <a:tcPr>
                    <a:lnL w="12700" cap="flat" cmpd="sng" algn="ctr">
                      <a:solidFill>
                        <a:srgbClr val="00863D"/>
                      </a:solidFill>
                      <a:prstDash val="solid"/>
                      <a:round/>
                      <a:headEnd type="none" w="med" len="med"/>
                      <a:tailEnd type="none" w="med" len="med"/>
                    </a:lnL>
                    <a:lnR w="12700" cap="flat" cmpd="sng" algn="ctr">
                      <a:solidFill>
                        <a:srgbClr val="00863D"/>
                      </a:solidFill>
                      <a:prstDash val="solid"/>
                      <a:round/>
                      <a:headEnd type="none" w="med" len="med"/>
                      <a:tailEnd type="none" w="med" len="med"/>
                    </a:lnR>
                    <a:lnT w="12700" cap="flat" cmpd="sng" algn="ctr">
                      <a:solidFill>
                        <a:srgbClr val="00863D"/>
                      </a:solidFill>
                      <a:prstDash val="solid"/>
                      <a:round/>
                      <a:headEnd type="none" w="med" len="med"/>
                      <a:tailEnd type="none" w="med" len="med"/>
                    </a:lnT>
                    <a:lnB w="12700" cap="flat" cmpd="sng" algn="ctr">
                      <a:solidFill>
                        <a:srgbClr val="00863D"/>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9" name="テキスト ボックス 8"/>
          <p:cNvSpPr txBox="1"/>
          <p:nvPr/>
        </p:nvSpPr>
        <p:spPr>
          <a:xfrm>
            <a:off x="1259632" y="2718162"/>
            <a:ext cx="5760640"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＜投資信託の取扱い商品ラインナップ（</a:t>
            </a:r>
            <a:r>
              <a:rPr kumimoji="1" lang="en-US" altLang="ja-JP" sz="1600" dirty="0">
                <a:latin typeface="Meiryo UI" panose="020B0604030504040204" pitchFamily="50" charset="-128"/>
                <a:ea typeface="Meiryo UI" panose="020B0604030504040204" pitchFamily="50" charset="-128"/>
                <a:cs typeface="Meiryo UI" panose="020B0604030504040204" pitchFamily="50" charset="-128"/>
              </a:rPr>
              <a:t>2023</a:t>
            </a: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6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月末時点）＞</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1428691" y="5838890"/>
            <a:ext cx="6480720" cy="276999"/>
          </a:xfrm>
          <a:prstGeom prst="rect">
            <a:avLst/>
          </a:prstGeom>
          <a:noFill/>
        </p:spPr>
        <p:txBody>
          <a:bodyPr wrap="square" rtlCol="0">
            <a:spAutoFit/>
          </a:bodyPr>
          <a:lstStyle/>
          <a:p>
            <a:pPr marL="263525" indent="-263525"/>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現在、新規でお申込みいただけないファンドも含まれておりますが、公社債投信は含んでおりません。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38220D67-9298-4581-A694-BD186E179D79}"/>
              </a:ext>
            </a:extLst>
          </p:cNvPr>
          <p:cNvSpPr txBox="1"/>
          <p:nvPr/>
        </p:nvSpPr>
        <p:spPr>
          <a:xfrm>
            <a:off x="3131840" y="601722"/>
            <a:ext cx="5580111" cy="253916"/>
          </a:xfrm>
          <a:prstGeom prst="rect">
            <a:avLst/>
          </a:prstGeom>
          <a:noFill/>
        </p:spPr>
        <p:txBody>
          <a:bodyPr wrap="square" lIns="0" rtlCol="0" anchor="ctr">
            <a:spAutoFit/>
          </a:bodyPr>
          <a:lstStyle/>
          <a:p>
            <a:r>
              <a:rPr kumimoji="0" lang="en-US" altLang="ja-JP" sz="1050" i="0" strike="noStrike" cap="none" normalizeH="0" baseline="0" dirty="0">
                <a:ln>
                  <a:noFill/>
                </a:ln>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050" i="0" strike="noStrike" cap="none" normalizeH="0" baseline="0" dirty="0">
                <a:ln>
                  <a:noFill/>
                </a:ln>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原則２本文および（注）、原則３（注）原則６本文および（注２、３）</a:t>
            </a:r>
            <a:r>
              <a:rPr kumimoji="0" lang="en-US" altLang="ja-JP" sz="1050" i="0" strike="noStrike" cap="none" normalizeH="0" baseline="0" dirty="0">
                <a:ln>
                  <a:noFill/>
                </a:ln>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altLang="en-US" sz="1050" dirty="0">
              <a:solidFill>
                <a:srgbClr val="002060"/>
              </a:solidFill>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F0A8E692-52F1-4DF5-B471-F7833D80D1E0}"/>
              </a:ext>
            </a:extLst>
          </p:cNvPr>
          <p:cNvSpPr txBox="1">
            <a:spLocks/>
          </p:cNvSpPr>
          <p:nvPr/>
        </p:nvSpPr>
        <p:spPr>
          <a:xfrm>
            <a:off x="179512" y="532138"/>
            <a:ext cx="8290539"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１　</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お客さま</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への最適な</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商品提供</a:t>
            </a:r>
            <a:endParaRPr kumimoji="0" lang="ja-JP" altLang="en-US" sz="1200" i="0" strike="noStrike" cap="none" normalizeH="0" baseline="0" dirty="0">
              <a:ln>
                <a:noFill/>
              </a:ln>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5883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タイトル 1"/>
          <p:cNvSpPr txBox="1">
            <a:spLocks/>
          </p:cNvSpPr>
          <p:nvPr/>
        </p:nvSpPr>
        <p:spPr>
          <a:xfrm>
            <a:off x="539552" y="980727"/>
            <a:ext cx="8136904" cy="1082133"/>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285750" indent="-285750">
              <a:spcBef>
                <a:spcPts val="4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お客さまに安定的な運用成果をご享受いただくために、適切な情報提供を行うとともに、分散投資・長期投資の有用性をご提案した結果、「投信つみたて」を利用されるお客さまが増加しました。</a:t>
            </a:r>
          </a:p>
          <a:p>
            <a:pPr marL="285750" indent="-285750">
              <a:spcBef>
                <a:spcPts val="4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「毎月分配型ファンド」については、販売はありません。</a:t>
            </a:r>
          </a:p>
        </p:txBody>
      </p:sp>
      <p:sp>
        <p:nvSpPr>
          <p:cNvPr id="15" name="タイトル 1"/>
          <p:cNvSpPr txBox="1">
            <a:spLocks/>
          </p:cNvSpPr>
          <p:nvPr/>
        </p:nvSpPr>
        <p:spPr>
          <a:xfrm>
            <a:off x="179512" y="548680"/>
            <a:ext cx="8290539"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lvl="0"/>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お客さま本位のご提案と情報提供①　</a:t>
            </a:r>
            <a:endParaRPr lang="ja-JP" altLang="ja-JP"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385917" y="2376000"/>
            <a:ext cx="4448909"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＜投信つみたて契約件数の推移</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4800173" y="2376000"/>
            <a:ext cx="4164315"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＜購入額に占める毎月分配型ファンドの比率</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35496" y="2714552"/>
            <a:ext cx="648072"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（件）</a:t>
            </a:r>
          </a:p>
        </p:txBody>
      </p:sp>
      <p:sp>
        <p:nvSpPr>
          <p:cNvPr id="22" name="テキスト ボックス 21">
            <a:extLst>
              <a:ext uri="{FF2B5EF4-FFF2-40B4-BE49-F238E27FC236}">
                <a16:creationId xmlns:a16="http://schemas.microsoft.com/office/drawing/2014/main" id="{BA41ACBD-4FFE-4A26-9BC2-324A29688413}"/>
              </a:ext>
            </a:extLst>
          </p:cNvPr>
          <p:cNvSpPr txBox="1"/>
          <p:nvPr/>
        </p:nvSpPr>
        <p:spPr>
          <a:xfrm>
            <a:off x="3563888" y="597875"/>
            <a:ext cx="5644651" cy="261610"/>
          </a:xfrm>
          <a:prstGeom prst="rect">
            <a:avLst/>
          </a:prstGeom>
          <a:noFill/>
        </p:spPr>
        <p:txBody>
          <a:bodyPr wrap="square" lIns="0" rtlCol="0" anchor="ctr">
            <a:spAutoFit/>
          </a:bodyPr>
          <a:lstStyle/>
          <a:p>
            <a:r>
              <a:rPr lang="en-US" altLang="ja-JP"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原則２本文</a:t>
            </a:r>
            <a:r>
              <a:rPr lang="ja-JP"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および（注）</a:t>
            </a:r>
            <a:r>
              <a:rPr lang="zh-TW"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、原則</a:t>
            </a:r>
            <a:r>
              <a:rPr lang="ja-JP"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５本文および</a:t>
            </a:r>
            <a:r>
              <a:rPr lang="en-US" altLang="zh-TW"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注</a:t>
            </a:r>
            <a:r>
              <a:rPr lang="ja-JP"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１～</a:t>
            </a:r>
            <a:r>
              <a:rPr lang="zh-TW"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５）、原則６本文</a:t>
            </a:r>
            <a:r>
              <a:rPr lang="ja-JP"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および（</a:t>
            </a:r>
            <a:r>
              <a:rPr lang="zh-TW"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注</a:t>
            </a:r>
            <a:r>
              <a:rPr lang="ja-JP"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１、２、</a:t>
            </a:r>
            <a:r>
              <a:rPr lang="en-US" altLang="ja-JP"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５）</a:t>
            </a:r>
            <a:r>
              <a:rPr lang="en-US" altLang="ja-JP" sz="1050"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solidFill>
                <a:srgbClr val="002060"/>
              </a:solidFill>
              <a:latin typeface="Meiryo UI" panose="020B0604030504040204" pitchFamily="50" charset="-128"/>
              <a:ea typeface="Meiryo UI" panose="020B0604030504040204" pitchFamily="50" charset="-128"/>
            </a:endParaRPr>
          </a:p>
        </p:txBody>
      </p:sp>
      <p:sp>
        <p:nvSpPr>
          <p:cNvPr id="23" name="タイトル 1">
            <a:extLst>
              <a:ext uri="{FF2B5EF4-FFF2-40B4-BE49-F238E27FC236}">
                <a16:creationId xmlns:a16="http://schemas.microsoft.com/office/drawing/2014/main" id="{91F6FA65-CFFA-439F-9762-CDE882A9933C}"/>
              </a:ext>
            </a:extLst>
          </p:cNvPr>
          <p:cNvSpPr>
            <a:spLocks noGrp="1"/>
          </p:cNvSpPr>
          <p:nvPr>
            <p:ph type="title"/>
          </p:nvPr>
        </p:nvSpPr>
        <p:spPr>
          <a:xfrm>
            <a:off x="35496" y="53877"/>
            <a:ext cx="6210691" cy="360040"/>
          </a:xfrm>
        </p:spPr>
        <p:txBody>
          <a:bodyPr/>
          <a:lstStyle/>
          <a:p>
            <a:r>
              <a:rPr lang="ja-JP" altLang="ja-JP" dirty="0">
                <a:latin typeface="Meiryo UI" panose="020B0604030504040204" pitchFamily="50" charset="-128"/>
                <a:ea typeface="Meiryo UI" panose="020B0604030504040204" pitchFamily="50" charset="-128"/>
                <a:cs typeface="Meiryo UI" panose="020B0604030504040204" pitchFamily="50" charset="-128"/>
              </a:rPr>
              <a:t>Ⅰ</a:t>
            </a:r>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ja-JP" dirty="0">
                <a:latin typeface="Meiryo UI" panose="020B0604030504040204" pitchFamily="50" charset="-128"/>
                <a:ea typeface="Meiryo UI" panose="020B0604030504040204" pitchFamily="50" charset="-128"/>
                <a:cs typeface="Meiryo UI" panose="020B0604030504040204" pitchFamily="50" charset="-128"/>
              </a:rPr>
              <a:t>取組状況</a:t>
            </a:r>
          </a:p>
        </p:txBody>
      </p:sp>
      <p:pic>
        <p:nvPicPr>
          <p:cNvPr id="3" name="図 2"/>
          <p:cNvPicPr>
            <a:picLocks noChangeAspect="1"/>
          </p:cNvPicPr>
          <p:nvPr/>
        </p:nvPicPr>
        <p:blipFill>
          <a:blip r:embed="rId3"/>
          <a:stretch>
            <a:fillRect/>
          </a:stretch>
        </p:blipFill>
        <p:spPr>
          <a:xfrm>
            <a:off x="385917" y="2793050"/>
            <a:ext cx="4278423" cy="3521093"/>
          </a:xfrm>
          <a:prstGeom prst="rect">
            <a:avLst/>
          </a:prstGeom>
        </p:spPr>
      </p:pic>
      <p:pic>
        <p:nvPicPr>
          <p:cNvPr id="5" name="図 4"/>
          <p:cNvPicPr>
            <a:picLocks noChangeAspect="1"/>
          </p:cNvPicPr>
          <p:nvPr/>
        </p:nvPicPr>
        <p:blipFill>
          <a:blip r:embed="rId4"/>
          <a:stretch>
            <a:fillRect/>
          </a:stretch>
        </p:blipFill>
        <p:spPr>
          <a:xfrm>
            <a:off x="4657431" y="2727212"/>
            <a:ext cx="4359361" cy="3587704"/>
          </a:xfrm>
          <a:prstGeom prst="rect">
            <a:avLst/>
          </a:prstGeom>
        </p:spPr>
      </p:pic>
    </p:spTree>
    <p:extLst>
      <p:ext uri="{BB962C8B-B14F-4D97-AF65-F5344CB8AC3E}">
        <p14:creationId xmlns:p14="http://schemas.microsoft.com/office/powerpoint/2010/main" val="1649031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179512" y="548680"/>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lvl="0"/>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お客さま本位のご提案と情報提供②</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541709" y="985642"/>
            <a:ext cx="8136000" cy="1077218"/>
          </a:xfrm>
          <a:prstGeom prst="rect">
            <a:avLst/>
          </a:prstGeom>
          <a:ln>
            <a:solidFill>
              <a:schemeClr val="tx1"/>
            </a:solidFill>
          </a:ln>
        </p:spPr>
        <p:txBody>
          <a:bodyPr wrap="square">
            <a:spAutoFit/>
          </a:bodyPr>
          <a:lstStyle/>
          <a:p>
            <a:pPr marL="285750" lvl="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お客さまの投資判断に資するよう、商品のリスク特性・手数料等の重要な事項について分かりやすくご説明し、必要な情報を十分にご提供するために、ＪＡバンクセレクトファンドマップ、ＪＡバンクファンドマップ等を活用のうえ簡潔かつ分かりやすい情報提供を実施しました。</a:t>
            </a:r>
            <a:endParaRPr lang="en-US" altLang="ja-JP" sz="1600" dirty="0">
              <a:latin typeface="Meiryo UI" panose="020B0604030504040204" pitchFamily="50" charset="-128"/>
              <a:ea typeface="Meiryo UI" panose="020B0604030504040204" pitchFamily="50" charset="-128"/>
            </a:endParaRPr>
          </a:p>
          <a:p>
            <a:pPr marL="285750" lvl="0" indent="-285750">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なお、</a:t>
            </a:r>
            <a:r>
              <a:rPr lang="en-US" altLang="ja-JP" sz="1600" dirty="0">
                <a:latin typeface="Meiryo UI" panose="020B0604030504040204" pitchFamily="50" charset="-128"/>
                <a:ea typeface="Meiryo UI" panose="020B0604030504040204" pitchFamily="50" charset="-128"/>
              </a:rPr>
              <a:t>2022</a:t>
            </a:r>
            <a:r>
              <a:rPr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4</a:t>
            </a:r>
            <a:r>
              <a:rPr lang="ja-JP" altLang="en-US" sz="1600" dirty="0">
                <a:latin typeface="Meiryo UI" panose="020B0604030504040204" pitchFamily="50" charset="-128"/>
                <a:ea typeface="Meiryo UI" panose="020B0604030504040204" pitchFamily="50" charset="-128"/>
              </a:rPr>
              <a:t>月から重要情報シートを導入しております。</a:t>
            </a:r>
            <a:endParaRPr lang="en-US" altLang="ja-JP" sz="1600" dirty="0">
              <a:solidFill>
                <a:schemeClr val="accent1"/>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33F41CD0-9893-4852-A94C-DA931A9E2E6B}"/>
              </a:ext>
            </a:extLst>
          </p:cNvPr>
          <p:cNvSpPr txBox="1"/>
          <p:nvPr/>
        </p:nvSpPr>
        <p:spPr>
          <a:xfrm>
            <a:off x="3635896" y="597875"/>
            <a:ext cx="5184000" cy="261610"/>
          </a:xfrm>
          <a:prstGeom prst="rect">
            <a:avLst/>
          </a:prstGeom>
          <a:noFill/>
        </p:spPr>
        <p:txBody>
          <a:bodyPr wrap="square" lIns="0" rtlCol="0" anchor="ctr">
            <a:spAutoFit/>
          </a:bodyPr>
          <a:lstStyle/>
          <a:p>
            <a:r>
              <a:rPr kumimoji="1" lang="en-US" altLang="ja-JP" sz="1050" u="none" dirty="0">
                <a:solidFill>
                  <a:srgbClr val="002060"/>
                </a:solidFill>
                <a:latin typeface="Meiryo UI" panose="020B0604030504040204" pitchFamily="50" charset="-128"/>
                <a:ea typeface="Meiryo UI" panose="020B0604030504040204" pitchFamily="50" charset="-128"/>
              </a:rPr>
              <a:t>【</a:t>
            </a:r>
            <a:r>
              <a:rPr kumimoji="1" lang="ja-JP" altLang="en-US" sz="1050" dirty="0">
                <a:solidFill>
                  <a:srgbClr val="002060"/>
                </a:solidFill>
                <a:latin typeface="Meiryo UI" panose="020B0604030504040204" pitchFamily="50" charset="-128"/>
                <a:ea typeface="Meiryo UI" panose="020B0604030504040204" pitchFamily="50" charset="-128"/>
              </a:rPr>
              <a:t>原則</a:t>
            </a:r>
            <a:r>
              <a:rPr kumimoji="1" lang="en-US" altLang="ja-JP" sz="1050" dirty="0">
                <a:solidFill>
                  <a:srgbClr val="002060"/>
                </a:solidFill>
                <a:latin typeface="Meiryo UI" panose="020B0604030504040204" pitchFamily="50" charset="-128"/>
                <a:ea typeface="Meiryo UI" panose="020B0604030504040204" pitchFamily="50" charset="-128"/>
              </a:rPr>
              <a:t>4</a:t>
            </a:r>
            <a:r>
              <a:rPr kumimoji="1" lang="ja-JP" altLang="en-US" sz="1050" dirty="0">
                <a:solidFill>
                  <a:srgbClr val="002060"/>
                </a:solidFill>
                <a:latin typeface="Meiryo UI" panose="020B0604030504040204" pitchFamily="50" charset="-128"/>
                <a:ea typeface="Meiryo UI" panose="020B0604030504040204" pitchFamily="50" charset="-128"/>
              </a:rPr>
              <a:t>、原則</a:t>
            </a:r>
            <a:r>
              <a:rPr kumimoji="1" lang="en-US" altLang="ja-JP" sz="1050" dirty="0">
                <a:solidFill>
                  <a:srgbClr val="002060"/>
                </a:solidFill>
                <a:latin typeface="Meiryo UI" panose="020B0604030504040204" pitchFamily="50" charset="-128"/>
                <a:ea typeface="Meiryo UI" panose="020B0604030504040204" pitchFamily="50" charset="-128"/>
              </a:rPr>
              <a:t>5</a:t>
            </a:r>
            <a:r>
              <a:rPr kumimoji="1" lang="ja-JP" altLang="en-US" sz="1050" dirty="0">
                <a:solidFill>
                  <a:srgbClr val="002060"/>
                </a:solidFill>
                <a:latin typeface="Meiryo UI" panose="020B0604030504040204" pitchFamily="50" charset="-128"/>
                <a:ea typeface="Meiryo UI" panose="020B0604030504040204" pitchFamily="50" charset="-128"/>
              </a:rPr>
              <a:t>本文および（注</a:t>
            </a:r>
            <a:r>
              <a:rPr kumimoji="1" lang="en-US" altLang="ja-JP" sz="1050" dirty="0">
                <a:solidFill>
                  <a:srgbClr val="002060"/>
                </a:solidFill>
                <a:latin typeface="Meiryo UI" panose="020B0604030504040204" pitchFamily="50" charset="-128"/>
                <a:ea typeface="Meiryo UI" panose="020B0604030504040204" pitchFamily="50" charset="-128"/>
              </a:rPr>
              <a:t>1</a:t>
            </a:r>
            <a:r>
              <a:rPr kumimoji="1" lang="ja-JP" altLang="en-US" sz="1050" dirty="0">
                <a:solidFill>
                  <a:srgbClr val="002060"/>
                </a:solidFill>
                <a:latin typeface="Meiryo UI" panose="020B0604030504040204" pitchFamily="50" charset="-128"/>
                <a:ea typeface="Meiryo UI" panose="020B0604030504040204" pitchFamily="50" charset="-128"/>
              </a:rPr>
              <a:t>～</a:t>
            </a:r>
            <a:r>
              <a:rPr kumimoji="1" lang="en-US" altLang="ja-JP" sz="1050" dirty="0">
                <a:solidFill>
                  <a:srgbClr val="002060"/>
                </a:solidFill>
                <a:latin typeface="Meiryo UI" panose="020B0604030504040204" pitchFamily="50" charset="-128"/>
                <a:ea typeface="Meiryo UI" panose="020B0604030504040204" pitchFamily="50" charset="-128"/>
              </a:rPr>
              <a:t>5</a:t>
            </a:r>
            <a:r>
              <a:rPr kumimoji="1" lang="ja-JP" altLang="en-US" sz="1050" dirty="0">
                <a:solidFill>
                  <a:srgbClr val="002060"/>
                </a:solidFill>
                <a:latin typeface="Meiryo UI" panose="020B0604030504040204" pitchFamily="50" charset="-128"/>
                <a:ea typeface="Meiryo UI" panose="020B0604030504040204" pitchFamily="50" charset="-128"/>
              </a:rPr>
              <a:t>）、原則</a:t>
            </a:r>
            <a:r>
              <a:rPr kumimoji="1" lang="en-US" altLang="ja-JP" sz="1050" dirty="0">
                <a:solidFill>
                  <a:srgbClr val="002060"/>
                </a:solidFill>
                <a:latin typeface="Meiryo UI" panose="020B0604030504040204" pitchFamily="50" charset="-128"/>
                <a:ea typeface="Meiryo UI" panose="020B0604030504040204" pitchFamily="50" charset="-128"/>
              </a:rPr>
              <a:t>6</a:t>
            </a:r>
            <a:r>
              <a:rPr kumimoji="1" lang="ja-JP" altLang="en-US" sz="1050" dirty="0">
                <a:solidFill>
                  <a:srgbClr val="002060"/>
                </a:solidFill>
                <a:latin typeface="Meiryo UI" panose="020B0604030504040204" pitchFamily="50" charset="-128"/>
                <a:ea typeface="Meiryo UI" panose="020B0604030504040204" pitchFamily="50" charset="-128"/>
              </a:rPr>
              <a:t>本文および（注</a:t>
            </a:r>
            <a:r>
              <a:rPr kumimoji="1" lang="en-US" altLang="ja-JP" sz="1050" dirty="0">
                <a:solidFill>
                  <a:srgbClr val="002060"/>
                </a:solidFill>
                <a:latin typeface="Meiryo UI" panose="020B0604030504040204" pitchFamily="50" charset="-128"/>
                <a:ea typeface="Meiryo UI" panose="020B0604030504040204" pitchFamily="50" charset="-128"/>
              </a:rPr>
              <a:t>1</a:t>
            </a:r>
            <a:r>
              <a:rPr kumimoji="1" lang="ja-JP" altLang="en-US" sz="1050" dirty="0">
                <a:solidFill>
                  <a:srgbClr val="002060"/>
                </a:solidFill>
                <a:latin typeface="Meiryo UI" panose="020B0604030504040204" pitchFamily="50" charset="-128"/>
                <a:ea typeface="Meiryo UI" panose="020B0604030504040204" pitchFamily="50" charset="-128"/>
              </a:rPr>
              <a:t>、</a:t>
            </a:r>
            <a:r>
              <a:rPr kumimoji="1" lang="en-US" altLang="ja-JP" sz="1050" dirty="0">
                <a:solidFill>
                  <a:srgbClr val="002060"/>
                </a:solidFill>
                <a:latin typeface="Meiryo UI" panose="020B0604030504040204" pitchFamily="50" charset="-128"/>
                <a:ea typeface="Meiryo UI" panose="020B0604030504040204" pitchFamily="50" charset="-128"/>
              </a:rPr>
              <a:t>2</a:t>
            </a:r>
            <a:r>
              <a:rPr kumimoji="1" lang="ja-JP" altLang="en-US" sz="1050" dirty="0">
                <a:solidFill>
                  <a:srgbClr val="002060"/>
                </a:solidFill>
                <a:latin typeface="Meiryo UI" panose="020B0604030504040204" pitchFamily="50" charset="-128"/>
                <a:ea typeface="Meiryo UI" panose="020B0604030504040204" pitchFamily="50" charset="-128"/>
              </a:rPr>
              <a:t>、</a:t>
            </a:r>
            <a:r>
              <a:rPr kumimoji="1" lang="en-US" altLang="ja-JP" sz="1050" dirty="0">
                <a:solidFill>
                  <a:srgbClr val="002060"/>
                </a:solidFill>
                <a:latin typeface="Meiryo UI" panose="020B0604030504040204" pitchFamily="50" charset="-128"/>
                <a:ea typeface="Meiryo UI" panose="020B0604030504040204" pitchFamily="50" charset="-128"/>
              </a:rPr>
              <a:t>4</a:t>
            </a:r>
            <a:r>
              <a:rPr kumimoji="1" lang="ja-JP" altLang="en-US" sz="1050" dirty="0">
                <a:solidFill>
                  <a:srgbClr val="002060"/>
                </a:solidFill>
                <a:latin typeface="Meiryo UI" panose="020B0604030504040204" pitchFamily="50" charset="-128"/>
                <a:ea typeface="Meiryo UI" panose="020B0604030504040204" pitchFamily="50" charset="-128"/>
              </a:rPr>
              <a:t>、</a:t>
            </a:r>
            <a:r>
              <a:rPr kumimoji="1" lang="en-US" altLang="ja-JP" sz="1050" dirty="0">
                <a:solidFill>
                  <a:srgbClr val="002060"/>
                </a:solidFill>
                <a:latin typeface="Meiryo UI" panose="020B0604030504040204" pitchFamily="50" charset="-128"/>
                <a:ea typeface="Meiryo UI" panose="020B0604030504040204" pitchFamily="50" charset="-128"/>
              </a:rPr>
              <a:t>5</a:t>
            </a:r>
            <a:r>
              <a:rPr kumimoji="1" lang="ja-JP" altLang="en-US" sz="1050" dirty="0">
                <a:solidFill>
                  <a:srgbClr val="002060"/>
                </a:solidFill>
                <a:latin typeface="Meiryo UI" panose="020B0604030504040204" pitchFamily="50" charset="-128"/>
                <a:ea typeface="Meiryo UI" panose="020B0604030504040204" pitchFamily="50" charset="-128"/>
              </a:rPr>
              <a:t>）</a:t>
            </a:r>
            <a:r>
              <a:rPr kumimoji="1" lang="en-US" altLang="ja-JP" sz="1050" dirty="0">
                <a:solidFill>
                  <a:srgbClr val="002060"/>
                </a:solidFill>
                <a:latin typeface="Meiryo UI" panose="020B0604030504040204" pitchFamily="50" charset="-128"/>
                <a:ea typeface="Meiryo UI" panose="020B0604030504040204" pitchFamily="50" charset="-128"/>
              </a:rPr>
              <a:t>】</a:t>
            </a:r>
            <a:endParaRPr lang="ja-JP" altLang="en-US" sz="1050" dirty="0">
              <a:solidFill>
                <a:srgbClr val="002060"/>
              </a:solidFill>
              <a:latin typeface="Meiryo UI" panose="020B0604030504040204" pitchFamily="50" charset="-128"/>
              <a:ea typeface="Meiryo UI" panose="020B0604030504040204" pitchFamily="50" charset="-128"/>
            </a:endParaRPr>
          </a:p>
        </p:txBody>
      </p:sp>
      <p:sp>
        <p:nvSpPr>
          <p:cNvPr id="11" name="タイトル 1">
            <a:extLst>
              <a:ext uri="{FF2B5EF4-FFF2-40B4-BE49-F238E27FC236}">
                <a16:creationId xmlns:a16="http://schemas.microsoft.com/office/drawing/2014/main" id="{90716DA7-2CD3-4179-B3D7-FF4D88D42068}"/>
              </a:ext>
            </a:extLst>
          </p:cNvPr>
          <p:cNvSpPr>
            <a:spLocks noGrp="1"/>
          </p:cNvSpPr>
          <p:nvPr>
            <p:ph type="title"/>
          </p:nvPr>
        </p:nvSpPr>
        <p:spPr>
          <a:xfrm>
            <a:off x="35496" y="53877"/>
            <a:ext cx="6210691" cy="360040"/>
          </a:xfrm>
        </p:spPr>
        <p:txBody>
          <a:bodyPr/>
          <a:lstStyle/>
          <a:p>
            <a:r>
              <a:rPr lang="ja-JP" altLang="ja-JP" dirty="0">
                <a:latin typeface="Meiryo UI" panose="020B0604030504040204" pitchFamily="50" charset="-128"/>
                <a:ea typeface="Meiryo UI" panose="020B0604030504040204" pitchFamily="50" charset="-128"/>
                <a:cs typeface="Meiryo UI" panose="020B0604030504040204" pitchFamily="50" charset="-128"/>
              </a:rPr>
              <a:t>Ⅰ</a:t>
            </a:r>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ja-JP" dirty="0">
                <a:latin typeface="Meiryo UI" panose="020B0604030504040204" pitchFamily="50" charset="-128"/>
                <a:ea typeface="Meiryo UI" panose="020B0604030504040204" pitchFamily="50" charset="-128"/>
                <a:cs typeface="Meiryo UI" panose="020B0604030504040204" pitchFamily="50" charset="-128"/>
              </a:rPr>
              <a:t>取組状況</a:t>
            </a:r>
          </a:p>
        </p:txBody>
      </p:sp>
    </p:spTree>
    <p:extLst>
      <p:ext uri="{BB962C8B-B14F-4D97-AF65-F5344CB8AC3E}">
        <p14:creationId xmlns:p14="http://schemas.microsoft.com/office/powerpoint/2010/main" val="185763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タイトル 1"/>
          <p:cNvSpPr txBox="1">
            <a:spLocks/>
          </p:cNvSpPr>
          <p:nvPr/>
        </p:nvSpPr>
        <p:spPr>
          <a:xfrm>
            <a:off x="539552" y="980728"/>
            <a:ext cx="8136904" cy="1008114"/>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171450" indent="-171450">
              <a:spcBef>
                <a:spcPts val="4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当組合では、お客さまへの商品選定や情報提供にあたり、お客さまの利益を不当に害することがないように、「利益相反管理方針」に基づき、適切に管理しております。</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400"/>
              </a:spcBef>
            </a:pP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タイトル 1"/>
          <p:cNvSpPr txBox="1">
            <a:spLocks/>
          </p:cNvSpPr>
          <p:nvPr/>
        </p:nvSpPr>
        <p:spPr>
          <a:xfrm>
            <a:off x="179512" y="548680"/>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lvl="0"/>
            <a:r>
              <a:rPr lang="ja-JP" altLang="en-US" sz="1600" dirty="0">
                <a:latin typeface="Meiryo UI" panose="020B0604030504040204" pitchFamily="50" charset="-128"/>
                <a:ea typeface="Meiryo UI" panose="020B0604030504040204" pitchFamily="50" charset="-128"/>
                <a:cs typeface="Meiryo UI" panose="020B0604030504040204" pitchFamily="50" charset="-128"/>
              </a:rPr>
              <a:t>３　利益相反の適切な管理</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タイトル 1"/>
          <p:cNvSpPr txBox="1">
            <a:spLocks/>
          </p:cNvSpPr>
          <p:nvPr/>
        </p:nvSpPr>
        <p:spPr>
          <a:xfrm>
            <a:off x="539552" y="3861048"/>
            <a:ext cx="8136904" cy="1008114"/>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171450" indent="-171450">
              <a:spcBef>
                <a:spcPts val="4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組合では、高度な専門性を有し誠実・公正な業務を行うことができる人材を育成し、お客さま本位の業務運営を実現するための態勢を構築するため、各種研修や勉強会の実施、資格の取得を推進しております。</a:t>
            </a:r>
            <a:r>
              <a:rPr lang="en-US" altLang="ja-JP" sz="1600" dirty="0">
                <a:solidFill>
                  <a:schemeClr val="accent1"/>
                </a:solidFill>
                <a:latin typeface="Meiryo UI" panose="020B0604030504040204" pitchFamily="50" charset="-128"/>
                <a:ea typeface="Meiryo UI" panose="020B0604030504040204" pitchFamily="50" charset="-128"/>
              </a:rPr>
              <a:t/>
            </a:r>
            <a:endPar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タイトル 1"/>
          <p:cNvSpPr txBox="1">
            <a:spLocks/>
          </p:cNvSpPr>
          <p:nvPr/>
        </p:nvSpPr>
        <p:spPr>
          <a:xfrm>
            <a:off x="179512" y="3429000"/>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lvl="0"/>
            <a:r>
              <a:rPr lang="ja-JP" altLang="en-US" sz="1600" dirty="0">
                <a:latin typeface="Meiryo UI" panose="020B0604030504040204" pitchFamily="50" charset="-128"/>
                <a:ea typeface="Meiryo UI" panose="020B0604030504040204" pitchFamily="50" charset="-128"/>
                <a:cs typeface="Meiryo UI" panose="020B0604030504040204" pitchFamily="50" charset="-128"/>
              </a:rPr>
              <a:t>４　お客さま本位の業務運営を実現するための人材の育成と態勢の構築</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8594A9E4-876C-4B9F-83CC-9CDE1925348D}"/>
              </a:ext>
            </a:extLst>
          </p:cNvPr>
          <p:cNvSpPr txBox="1"/>
          <p:nvPr/>
        </p:nvSpPr>
        <p:spPr>
          <a:xfrm>
            <a:off x="2699792" y="597875"/>
            <a:ext cx="2388544" cy="261610"/>
          </a:xfrm>
          <a:prstGeom prst="rect">
            <a:avLst/>
          </a:prstGeom>
          <a:noFill/>
        </p:spPr>
        <p:txBody>
          <a:bodyPr wrap="square" lIns="0" rtlCol="0" anchor="ctr">
            <a:spAutoFit/>
          </a:bodyPr>
          <a:lstStyle/>
          <a:p>
            <a:r>
              <a:rPr lang="en-US" altLang="ja-JP" sz="1050" dirty="0">
                <a:solidFill>
                  <a:srgbClr val="002060"/>
                </a:solidFill>
                <a:latin typeface="Meiryo UI" panose="020B0604030504040204" pitchFamily="50" charset="-128"/>
                <a:ea typeface="Meiryo UI" panose="020B0604030504040204" pitchFamily="50" charset="-128"/>
              </a:rPr>
              <a:t>【</a:t>
            </a:r>
            <a:r>
              <a:rPr lang="ja-JP" altLang="en-US" sz="1050" dirty="0">
                <a:solidFill>
                  <a:srgbClr val="002060"/>
                </a:solidFill>
                <a:latin typeface="Meiryo UI" panose="020B0604030504040204" pitchFamily="50" charset="-128"/>
                <a:ea typeface="Meiryo UI" panose="020B0604030504040204" pitchFamily="50" charset="-128"/>
              </a:rPr>
              <a:t>原則３本文および（注）</a:t>
            </a:r>
            <a:r>
              <a:rPr lang="en-US" altLang="ja-JP" sz="1050" dirty="0">
                <a:solidFill>
                  <a:srgbClr val="002060"/>
                </a:solidFill>
                <a:latin typeface="Meiryo UI" panose="020B0604030504040204" pitchFamily="50" charset="-128"/>
                <a:ea typeface="Meiryo UI" panose="020B0604030504040204" pitchFamily="50" charset="-128"/>
              </a:rPr>
              <a:t>】</a:t>
            </a:r>
            <a:endParaRPr lang="ja-JP" altLang="en-US" sz="1050" dirty="0">
              <a:solidFill>
                <a:srgbClr val="002060"/>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C23086B3-E723-41E9-AD1D-5B41C7170B45}"/>
              </a:ext>
            </a:extLst>
          </p:cNvPr>
          <p:cNvSpPr txBox="1"/>
          <p:nvPr/>
        </p:nvSpPr>
        <p:spPr>
          <a:xfrm>
            <a:off x="6228184" y="3401251"/>
            <a:ext cx="2915816" cy="415498"/>
          </a:xfrm>
          <a:prstGeom prst="rect">
            <a:avLst/>
          </a:prstGeom>
          <a:noFill/>
        </p:spPr>
        <p:txBody>
          <a:bodyPr wrap="square" lIns="0" rtlCol="0" anchor="ctr">
            <a:spAutoFit/>
          </a:bodyPr>
          <a:lstStyle/>
          <a:p>
            <a:r>
              <a:rPr lang="en-US" altLang="ja-JP" sz="1050" dirty="0">
                <a:solidFill>
                  <a:srgbClr val="002060"/>
                </a:solidFill>
                <a:latin typeface="Meiryo UI" panose="020B0604030504040204" pitchFamily="50" charset="-128"/>
                <a:ea typeface="Meiryo UI" panose="020B0604030504040204" pitchFamily="50" charset="-128"/>
              </a:rPr>
              <a:t>【</a:t>
            </a:r>
            <a:r>
              <a:rPr lang="ja-JP" altLang="en-US" sz="1050" dirty="0">
                <a:solidFill>
                  <a:srgbClr val="002060"/>
                </a:solidFill>
                <a:latin typeface="Meiryo UI" panose="020B0604030504040204" pitchFamily="50" charset="-128"/>
                <a:ea typeface="Meiryo UI" panose="020B0604030504040204" pitchFamily="50" charset="-128"/>
              </a:rPr>
              <a:t>原則</a:t>
            </a:r>
            <a:r>
              <a:rPr lang="en-US" altLang="ja-JP" sz="1050" dirty="0">
                <a:solidFill>
                  <a:srgbClr val="002060"/>
                </a:solidFill>
                <a:latin typeface="Meiryo UI" panose="020B0604030504040204" pitchFamily="50" charset="-128"/>
                <a:ea typeface="Meiryo UI" panose="020B0604030504040204" pitchFamily="50" charset="-128"/>
              </a:rPr>
              <a:t>2</a:t>
            </a:r>
            <a:r>
              <a:rPr lang="ja-JP" altLang="en-US" sz="1050" dirty="0">
                <a:solidFill>
                  <a:srgbClr val="002060"/>
                </a:solidFill>
                <a:latin typeface="Meiryo UI" panose="020B0604030504040204" pitchFamily="50" charset="-128"/>
                <a:ea typeface="Meiryo UI" panose="020B0604030504040204" pitchFamily="50" charset="-128"/>
              </a:rPr>
              <a:t>本文および（注）、原則</a:t>
            </a:r>
            <a:r>
              <a:rPr lang="en-US" altLang="ja-JP" sz="1050" dirty="0">
                <a:solidFill>
                  <a:srgbClr val="002060"/>
                </a:solidFill>
                <a:latin typeface="Meiryo UI" panose="020B0604030504040204" pitchFamily="50" charset="-128"/>
                <a:ea typeface="Meiryo UI" panose="020B0604030504040204" pitchFamily="50" charset="-128"/>
              </a:rPr>
              <a:t>6</a:t>
            </a:r>
            <a:r>
              <a:rPr lang="ja-JP" altLang="en-US" sz="1050" dirty="0">
                <a:solidFill>
                  <a:srgbClr val="002060"/>
                </a:solidFill>
                <a:latin typeface="Meiryo UI" panose="020B0604030504040204" pitchFamily="50" charset="-128"/>
                <a:ea typeface="Meiryo UI" panose="020B0604030504040204" pitchFamily="50" charset="-128"/>
              </a:rPr>
              <a:t>（注</a:t>
            </a:r>
            <a:r>
              <a:rPr lang="en-US" altLang="ja-JP" sz="1050" dirty="0">
                <a:solidFill>
                  <a:srgbClr val="002060"/>
                </a:solidFill>
                <a:latin typeface="Meiryo UI" panose="020B0604030504040204" pitchFamily="50" charset="-128"/>
                <a:ea typeface="Meiryo UI" panose="020B0604030504040204" pitchFamily="50" charset="-128"/>
              </a:rPr>
              <a:t>5</a:t>
            </a:r>
            <a:r>
              <a:rPr lang="ja-JP" altLang="en-US" sz="1050" dirty="0">
                <a:solidFill>
                  <a:srgbClr val="002060"/>
                </a:solidFill>
                <a:latin typeface="Meiryo UI" panose="020B0604030504040204" pitchFamily="50" charset="-128"/>
                <a:ea typeface="Meiryo UI" panose="020B0604030504040204" pitchFamily="50" charset="-128"/>
              </a:rPr>
              <a:t>）</a:t>
            </a:r>
            <a:r>
              <a:rPr lang="en-US" altLang="ja-JP" sz="1050" dirty="0">
                <a:solidFill>
                  <a:srgbClr val="002060"/>
                </a:solidFill>
                <a:latin typeface="Meiryo UI" panose="020B0604030504040204" pitchFamily="50" charset="-128"/>
                <a:ea typeface="Meiryo UI" panose="020B0604030504040204" pitchFamily="50" charset="-128"/>
              </a:rPr>
              <a:t>】</a:t>
            </a:r>
          </a:p>
          <a:p>
            <a:r>
              <a:rPr lang="en-US" altLang="ja-JP" sz="1050" dirty="0">
                <a:solidFill>
                  <a:srgbClr val="002060"/>
                </a:solidFill>
                <a:latin typeface="Meiryo UI" panose="020B0604030504040204" pitchFamily="50" charset="-128"/>
                <a:ea typeface="Meiryo UI" panose="020B0604030504040204" pitchFamily="50" charset="-128"/>
              </a:rPr>
              <a:t>【</a:t>
            </a:r>
            <a:r>
              <a:rPr lang="ja-JP" altLang="en-US" sz="1050" dirty="0">
                <a:solidFill>
                  <a:srgbClr val="002060"/>
                </a:solidFill>
                <a:latin typeface="Meiryo UI" panose="020B0604030504040204" pitchFamily="50" charset="-128"/>
                <a:ea typeface="Meiryo UI" panose="020B0604030504040204" pitchFamily="50" charset="-128"/>
              </a:rPr>
              <a:t>原則７本文および（注）</a:t>
            </a:r>
            <a:r>
              <a:rPr lang="en-US" altLang="ja-JP" sz="1050" dirty="0">
                <a:solidFill>
                  <a:srgbClr val="002060"/>
                </a:solidFill>
                <a:latin typeface="Meiryo UI" panose="020B0604030504040204" pitchFamily="50" charset="-128"/>
                <a:ea typeface="Meiryo UI" panose="020B0604030504040204" pitchFamily="50" charset="-128"/>
              </a:rPr>
              <a:t>】</a:t>
            </a:r>
            <a:endParaRPr lang="ja-JP" altLang="en-US" sz="1050" dirty="0">
              <a:solidFill>
                <a:srgbClr val="002060"/>
              </a:solidFill>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67C7E07C-5AFE-45A7-8B4F-4C95789B0183}"/>
              </a:ext>
            </a:extLst>
          </p:cNvPr>
          <p:cNvSpPr txBox="1">
            <a:spLocks/>
          </p:cNvSpPr>
          <p:nvPr/>
        </p:nvSpPr>
        <p:spPr>
          <a:xfrm>
            <a:off x="35496" y="53877"/>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ja-JP" altLang="ja-JP">
                <a:latin typeface="Meiryo UI" panose="020B0604030504040204" pitchFamily="50" charset="-128"/>
                <a:ea typeface="Meiryo UI" panose="020B0604030504040204" pitchFamily="50" charset="-128"/>
                <a:cs typeface="Meiryo UI" panose="020B0604030504040204" pitchFamily="50" charset="-128"/>
              </a:rPr>
              <a:t>Ⅰ</a:t>
            </a:r>
            <a:r>
              <a:rPr lang="en-US" altLang="ja-JP">
                <a:latin typeface="Meiryo UI" panose="020B0604030504040204" pitchFamily="50" charset="-128"/>
                <a:ea typeface="Meiryo UI" panose="020B0604030504040204" pitchFamily="50" charset="-128"/>
                <a:cs typeface="Meiryo UI" panose="020B0604030504040204" pitchFamily="50" charset="-128"/>
              </a:rPr>
              <a:t>.</a:t>
            </a:r>
            <a:r>
              <a:rPr lang="ja-JP" altLang="ja-JP">
                <a:latin typeface="Meiryo UI" panose="020B0604030504040204" pitchFamily="50" charset="-128"/>
                <a:ea typeface="Meiryo UI" panose="020B0604030504040204" pitchFamily="50" charset="-128"/>
                <a:cs typeface="Meiryo UI" panose="020B0604030504040204" pitchFamily="50" charset="-128"/>
              </a:rPr>
              <a:t>取組状況</a:t>
            </a:r>
            <a:endParaRPr lang="ja-JP"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4125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96" y="53877"/>
            <a:ext cx="6210691" cy="360040"/>
          </a:xfrm>
        </p:spPr>
        <p:txBody>
          <a:bodyPr vert="horz" lIns="91440" tIns="45720" rIns="91440" bIns="45720" rtlCol="0" anchor="ctr">
            <a:noAutofit/>
          </a:bodyPr>
          <a:lstStyle/>
          <a:p>
            <a:r>
              <a:rPr lang="en-US" altLang="ja-JP" dirty="0">
                <a:latin typeface="Meiryo UI" panose="020B0604030504040204" pitchFamily="50" charset="-128"/>
                <a:ea typeface="Meiryo UI" panose="020B0604030504040204" pitchFamily="50" charset="-128"/>
              </a:rPr>
              <a:t>Ⅱ.</a:t>
            </a:r>
            <a:r>
              <a:rPr lang="ja-JP" altLang="en-US" dirty="0">
                <a:latin typeface="Meiryo UI" panose="020B0604030504040204" pitchFamily="50" charset="-128"/>
                <a:ea typeface="Meiryo UI" panose="020B0604030504040204" pitchFamily="50" charset="-128"/>
              </a:rPr>
              <a:t>比較可能な共通ＫＰＩ</a:t>
            </a:r>
            <a:endParaRPr lang="ja-JP" altLang="ja-JP" dirty="0">
              <a:latin typeface="Meiryo UI" panose="020B0604030504040204" pitchFamily="50" charset="-128"/>
              <a:ea typeface="Meiryo UI" panose="020B0604030504040204" pitchFamily="50" charset="-128"/>
            </a:endParaRPr>
          </a:p>
        </p:txBody>
      </p:sp>
      <p:sp>
        <p:nvSpPr>
          <p:cNvPr id="12" name="タイトル 1"/>
          <p:cNvSpPr txBox="1">
            <a:spLocks/>
          </p:cNvSpPr>
          <p:nvPr/>
        </p:nvSpPr>
        <p:spPr>
          <a:xfrm>
            <a:off x="539552" y="969446"/>
            <a:ext cx="8136904" cy="1008114"/>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171450" indent="-171450">
              <a:spcBef>
                <a:spcPts val="4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「運用損益別顧客比率」は、お客さまへ長期・分散投資やつみたて投資をご提案してきたことにより、</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月末時点では全体</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65</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のお客さまの損益がプラスとなりました。</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タイトル 1"/>
          <p:cNvSpPr txBox="1">
            <a:spLocks/>
          </p:cNvSpPr>
          <p:nvPr/>
        </p:nvSpPr>
        <p:spPr>
          <a:xfrm>
            <a:off x="385917" y="548680"/>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lvl="0"/>
            <a:r>
              <a:rPr lang="ja-JP" altLang="en-US" sz="1600" dirty="0">
                <a:latin typeface="Meiryo UI" panose="020B0604030504040204" pitchFamily="50" charset="-128"/>
                <a:ea typeface="Meiryo UI" panose="020B0604030504040204" pitchFamily="50" charset="-128"/>
                <a:cs typeface="Meiryo UI" panose="020B0604030504040204" pitchFamily="50" charset="-128"/>
              </a:rPr>
              <a:t>１　運用損益別顧客比率（投資信託）</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 name="直線コネクタ 20"/>
          <p:cNvCxnSpPr/>
          <p:nvPr/>
        </p:nvCxnSpPr>
        <p:spPr>
          <a:xfrm>
            <a:off x="4608004" y="2328841"/>
            <a:ext cx="0" cy="3518374"/>
          </a:xfrm>
          <a:prstGeom prst="line">
            <a:avLst/>
          </a:prstGeom>
          <a:ln w="19050">
            <a:solidFill>
              <a:srgbClr val="00863D"/>
            </a:solidFill>
            <a:prstDash val="dash"/>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4608004" y="2323763"/>
            <a:ext cx="3821669" cy="5078"/>
          </a:xfrm>
          <a:prstGeom prst="straightConnector1">
            <a:avLst/>
          </a:prstGeom>
          <a:ln w="15875">
            <a:solidFill>
              <a:srgbClr val="00863D"/>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6660232" y="2328841"/>
            <a:ext cx="1769441"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お客さまの</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うち</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65</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の</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損益がプラス</a:t>
            </a:r>
          </a:p>
        </p:txBody>
      </p:sp>
      <p:grpSp>
        <p:nvGrpSpPr>
          <p:cNvPr id="28" name="グループ化 27"/>
          <p:cNvGrpSpPr/>
          <p:nvPr/>
        </p:nvGrpSpPr>
        <p:grpSpPr>
          <a:xfrm>
            <a:off x="2267744" y="2691231"/>
            <a:ext cx="783086" cy="664034"/>
            <a:chOff x="2555776" y="2066364"/>
            <a:chExt cx="783086" cy="552290"/>
          </a:xfrm>
        </p:grpSpPr>
        <p:sp>
          <p:nvSpPr>
            <p:cNvPr id="10" name="テキスト ボックス 9"/>
            <p:cNvSpPr txBox="1"/>
            <p:nvPr/>
          </p:nvSpPr>
          <p:spPr>
            <a:xfrm>
              <a:off x="2555776" y="2066364"/>
              <a:ext cx="783086" cy="230386"/>
            </a:xfrm>
            <a:prstGeom prst="rect">
              <a:avLst/>
            </a:prstGeom>
            <a:noFill/>
          </p:spPr>
          <p:txBody>
            <a:bodyPr wrap="square" rtlCol="0">
              <a:spAutoFit/>
            </a:bodyPr>
            <a:lstStyle/>
            <a:p>
              <a:r>
                <a:rPr lang="en-US" altLang="ja-JP" sz="1200" u="sng" dirty="0" smtClean="0">
                  <a:latin typeface="Meiryo UI" panose="020B0604030504040204" pitchFamily="50" charset="-128"/>
                  <a:ea typeface="Meiryo UI" panose="020B0604030504040204" pitchFamily="50" charset="-128"/>
                </a:rPr>
                <a:t>100</a:t>
              </a:r>
              <a:r>
                <a:rPr kumimoji="1" lang="ja-JP" altLang="en-US" sz="1200" u="sng" dirty="0" smtClean="0">
                  <a:latin typeface="Meiryo UI" panose="020B0604030504040204" pitchFamily="50" charset="-128"/>
                  <a:ea typeface="Meiryo UI" panose="020B0604030504040204" pitchFamily="50" charset="-128"/>
                </a:rPr>
                <a:t>％</a:t>
              </a:r>
              <a:endParaRPr kumimoji="1" lang="ja-JP" altLang="en-US" sz="1200" u="sng" dirty="0">
                <a:latin typeface="Meiryo UI" panose="020B0604030504040204" pitchFamily="50" charset="-128"/>
                <a:ea typeface="Meiryo UI" panose="020B0604030504040204" pitchFamily="50" charset="-128"/>
              </a:endParaRPr>
            </a:p>
          </p:txBody>
        </p:sp>
        <p:sp>
          <p:nvSpPr>
            <p:cNvPr id="27" name="テキスト ボックス 26"/>
            <p:cNvSpPr txBox="1"/>
            <p:nvPr/>
          </p:nvSpPr>
          <p:spPr>
            <a:xfrm>
              <a:off x="2555776" y="2388268"/>
              <a:ext cx="783086" cy="230386"/>
            </a:xfrm>
            <a:prstGeom prst="rect">
              <a:avLst/>
            </a:prstGeom>
            <a:noFill/>
          </p:spPr>
          <p:txBody>
            <a:bodyPr wrap="square" rtlCol="0">
              <a:spAutoFit/>
            </a:bodyPr>
            <a:lstStyle/>
            <a:p>
              <a:r>
                <a:rPr lang="ja-JP" altLang="en-US" sz="1200" u="sng" dirty="0" smtClean="0">
                  <a:latin typeface="Meiryo UI" panose="020B0604030504040204" pitchFamily="50" charset="-128"/>
                  <a:ea typeface="Meiryo UI" panose="020B0604030504040204" pitchFamily="50" charset="-128"/>
                </a:rPr>
                <a:t>　</a:t>
              </a:r>
              <a:r>
                <a:rPr lang="en-US" altLang="ja-JP" sz="1200" u="sng" dirty="0" smtClean="0">
                  <a:latin typeface="Meiryo UI" panose="020B0604030504040204" pitchFamily="50" charset="-128"/>
                  <a:ea typeface="Meiryo UI" panose="020B0604030504040204" pitchFamily="50" charset="-128"/>
                </a:rPr>
                <a:t>65</a:t>
              </a:r>
              <a:r>
                <a:rPr kumimoji="1" lang="ja-JP" altLang="en-US" sz="1200" u="sng" dirty="0" smtClean="0">
                  <a:latin typeface="Meiryo UI" panose="020B0604030504040204" pitchFamily="50" charset="-128"/>
                  <a:ea typeface="Meiryo UI" panose="020B0604030504040204" pitchFamily="50" charset="-128"/>
                </a:rPr>
                <a:t>％</a:t>
              </a:r>
              <a:endParaRPr kumimoji="1" lang="ja-JP" altLang="en-US" sz="1200" u="sng" dirty="0">
                <a:latin typeface="Meiryo UI" panose="020B0604030504040204" pitchFamily="50" charset="-128"/>
                <a:ea typeface="Meiryo UI" panose="020B0604030504040204" pitchFamily="50" charset="-128"/>
              </a:endParaRPr>
            </a:p>
          </p:txBody>
        </p:sp>
        <p:sp>
          <p:nvSpPr>
            <p:cNvPr id="13" name="下矢印 12"/>
            <p:cNvSpPr/>
            <p:nvPr/>
          </p:nvSpPr>
          <p:spPr>
            <a:xfrm>
              <a:off x="2699792" y="2318851"/>
              <a:ext cx="216024" cy="1020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7" name="グラフ 16">
            <a:extLst>
              <a:ext uri="{FF2B5EF4-FFF2-40B4-BE49-F238E27FC236}">
                <a16:creationId xmlns:a16="http://schemas.microsoft.com/office/drawing/2014/main" id="{38069782-04DF-4D4B-8692-5B5D6A437F2E}"/>
              </a:ext>
            </a:extLst>
          </p:cNvPr>
          <p:cNvGraphicFramePr>
            <a:graphicFrameLocks/>
          </p:cNvGraphicFramePr>
          <p:nvPr>
            <p:extLst>
              <p:ext uri="{D42A27DB-BD31-4B8C-83A1-F6EECF244321}">
                <p14:modId xmlns:p14="http://schemas.microsoft.com/office/powerpoint/2010/main" val="3902034409"/>
              </p:ext>
            </p:extLst>
          </p:nvPr>
        </p:nvGraphicFramePr>
        <p:xfrm>
          <a:off x="385917" y="1928624"/>
          <a:ext cx="8579775" cy="4680520"/>
        </p:xfrm>
        <a:graphic>
          <a:graphicData uri="http://schemas.openxmlformats.org/drawingml/2006/chart">
            <c:chart xmlns:c="http://schemas.openxmlformats.org/drawingml/2006/chart" r:id="rId3"/>
          </a:graphicData>
        </a:graphic>
      </p:graphicFrame>
    </p:spTree>
    <p:extLst>
      <p:ext uri="{BB962C8B-B14F-4D97-AF65-F5344CB8AC3E}">
        <p14:creationId xmlns:p14="http://schemas.microsoft.com/office/powerpoint/2010/main" val="1872132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539552" y="980728"/>
            <a:ext cx="8136904" cy="1008114"/>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171450" indent="-171450">
              <a:spcBef>
                <a:spcPts val="4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ＪＡバンクでは、取扱うファンドの運用実績をお客さま本位の業務運営の観点に基づきチェックし、運用実績が優良なファンドを選定しております。</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spcBef>
                <a:spcPts val="400"/>
              </a:spcBef>
              <a:buFont typeface="Arial" panose="020B0604020202020204" pitchFamily="34" charset="0"/>
              <a:buChar char="•"/>
            </a:pP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月末時点の預り残高上位</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銘柄の平均</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コスト</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1.15</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、平均</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リスク</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16.45</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に対して、平均リターン</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8.40</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でした。</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タイトル 1"/>
          <p:cNvSpPr txBox="1">
            <a:spLocks/>
          </p:cNvSpPr>
          <p:nvPr/>
        </p:nvSpPr>
        <p:spPr>
          <a:xfrm>
            <a:off x="385917" y="548680"/>
            <a:ext cx="8506563"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投資信託預り残高上位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リスク・リターン（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年３月末）</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839312" y="2221741"/>
            <a:ext cx="3804696" cy="33855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4943768" y="2204864"/>
            <a:ext cx="3804696" cy="33855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銘柄のリスク・リターン＞</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575415" y="5873080"/>
            <a:ext cx="8568585"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各ファンドのコスト・リスク・リターンは</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ページ</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に記載しております。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赤い点は平均値を示しています。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タイトル 1">
            <a:extLst>
              <a:ext uri="{FF2B5EF4-FFF2-40B4-BE49-F238E27FC236}">
                <a16:creationId xmlns:a16="http://schemas.microsoft.com/office/drawing/2014/main" id="{C11352D4-31D1-4F46-A142-8013CE6D513C}"/>
              </a:ext>
            </a:extLst>
          </p:cNvPr>
          <p:cNvSpPr txBox="1">
            <a:spLocks/>
          </p:cNvSpPr>
          <p:nvPr/>
        </p:nvSpPr>
        <p:spPr>
          <a:xfrm>
            <a:off x="35496" y="53877"/>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en-US" altLang="ja-JP" dirty="0">
                <a:latin typeface="Meiryo UI" panose="020B0604030504040204" pitchFamily="50" charset="-128"/>
                <a:ea typeface="Meiryo UI" panose="020B0604030504040204" pitchFamily="50" charset="-128"/>
              </a:rPr>
              <a:t>Ⅱ.</a:t>
            </a:r>
            <a:r>
              <a:rPr lang="ja-JP" altLang="en-US" dirty="0">
                <a:latin typeface="Meiryo UI" panose="020B0604030504040204" pitchFamily="50" charset="-128"/>
                <a:ea typeface="Meiryo UI" panose="020B0604030504040204" pitchFamily="50" charset="-128"/>
              </a:rPr>
              <a:t>比較可能な共通ＫＰＩ</a:t>
            </a:r>
            <a:endParaRPr lang="ja-JP" altLang="ja-JP" dirty="0">
              <a:latin typeface="Meiryo UI" panose="020B0604030504040204" pitchFamily="50" charset="-128"/>
              <a:ea typeface="Meiryo UI" panose="020B0604030504040204" pitchFamily="50" charset="-128"/>
            </a:endParaRPr>
          </a:p>
        </p:txBody>
      </p:sp>
      <p:pic>
        <p:nvPicPr>
          <p:cNvPr id="4" name="図 3"/>
          <p:cNvPicPr>
            <a:picLocks noChangeAspect="1"/>
          </p:cNvPicPr>
          <p:nvPr/>
        </p:nvPicPr>
        <p:blipFill>
          <a:blip r:embed="rId3"/>
          <a:stretch>
            <a:fillRect/>
          </a:stretch>
        </p:blipFill>
        <p:spPr>
          <a:xfrm>
            <a:off x="733697" y="2463733"/>
            <a:ext cx="3734576" cy="3284572"/>
          </a:xfrm>
          <a:prstGeom prst="rect">
            <a:avLst/>
          </a:prstGeom>
        </p:spPr>
      </p:pic>
      <p:pic>
        <p:nvPicPr>
          <p:cNvPr id="5" name="図 4"/>
          <p:cNvPicPr>
            <a:picLocks noChangeAspect="1"/>
          </p:cNvPicPr>
          <p:nvPr/>
        </p:nvPicPr>
        <p:blipFill>
          <a:blip r:embed="rId4"/>
          <a:stretch>
            <a:fillRect/>
          </a:stretch>
        </p:blipFill>
        <p:spPr>
          <a:xfrm>
            <a:off x="4738049" y="2543418"/>
            <a:ext cx="3740639" cy="3219001"/>
          </a:xfrm>
          <a:prstGeom prst="rect">
            <a:avLst/>
          </a:prstGeom>
        </p:spPr>
      </p:pic>
    </p:spTree>
    <p:extLst>
      <p:ext uri="{BB962C8B-B14F-4D97-AF65-F5344CB8AC3E}">
        <p14:creationId xmlns:p14="http://schemas.microsoft.com/office/powerpoint/2010/main" val="1769774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539552" y="980728"/>
            <a:ext cx="8136904" cy="1008114"/>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171450" indent="-171450">
              <a:spcBef>
                <a:spcPts val="400"/>
              </a:spcBef>
              <a:buFont typeface="Arial" panose="020B0604020202020204" pitchFamily="34" charset="0"/>
              <a:buChar char="•"/>
            </a:pP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2022</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月末時点の預り残高上位</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銘柄の平均</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コスト</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1.41</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、平均</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リスク</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15.48</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に対して、平均リターン</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9.86</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となりました。</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タイトル 1"/>
          <p:cNvSpPr txBox="1">
            <a:spLocks/>
          </p:cNvSpPr>
          <p:nvPr/>
        </p:nvSpPr>
        <p:spPr>
          <a:xfrm>
            <a:off x="385917" y="548680"/>
            <a:ext cx="8506563"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投資信託預り残高上位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リスク・リターン（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年３月末）</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839312" y="2221741"/>
            <a:ext cx="3804696" cy="33855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4943768" y="2204864"/>
            <a:ext cx="3804696" cy="33855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銘柄のリスク・リターン＞</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575415" y="5873080"/>
            <a:ext cx="8568585"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各ファンドのコスト・リスク・リターンは</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ページ</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に記載しております。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赤い点は平均値を示しています。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タイトル 1">
            <a:extLst>
              <a:ext uri="{FF2B5EF4-FFF2-40B4-BE49-F238E27FC236}">
                <a16:creationId xmlns:a16="http://schemas.microsoft.com/office/drawing/2014/main" id="{E3A90240-9A80-4623-B5C0-E01FFB3C0F1A}"/>
              </a:ext>
            </a:extLst>
          </p:cNvPr>
          <p:cNvSpPr txBox="1">
            <a:spLocks/>
          </p:cNvSpPr>
          <p:nvPr/>
        </p:nvSpPr>
        <p:spPr>
          <a:xfrm>
            <a:off x="35496" y="53877"/>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en-US" altLang="ja-JP" dirty="0">
                <a:latin typeface="Meiryo UI" panose="020B0604030504040204" pitchFamily="50" charset="-128"/>
                <a:ea typeface="Meiryo UI" panose="020B0604030504040204" pitchFamily="50" charset="-128"/>
              </a:rPr>
              <a:t>Ⅱ.</a:t>
            </a:r>
            <a:r>
              <a:rPr lang="ja-JP" altLang="en-US" dirty="0">
                <a:latin typeface="Meiryo UI" panose="020B0604030504040204" pitchFamily="50" charset="-128"/>
                <a:ea typeface="Meiryo UI" panose="020B0604030504040204" pitchFamily="50" charset="-128"/>
              </a:rPr>
              <a:t>比較可能な共通ＫＰＩ</a:t>
            </a:r>
            <a:endParaRPr lang="ja-JP" altLang="ja-JP" dirty="0">
              <a:latin typeface="Meiryo UI" panose="020B0604030504040204" pitchFamily="50" charset="-128"/>
              <a:ea typeface="Meiryo UI" panose="020B0604030504040204" pitchFamily="50" charset="-128"/>
            </a:endParaRPr>
          </a:p>
        </p:txBody>
      </p:sp>
      <p:pic>
        <p:nvPicPr>
          <p:cNvPr id="3" name="図 2"/>
          <p:cNvPicPr>
            <a:picLocks noChangeAspect="1"/>
          </p:cNvPicPr>
          <p:nvPr/>
        </p:nvPicPr>
        <p:blipFill>
          <a:blip r:embed="rId3"/>
          <a:stretch>
            <a:fillRect/>
          </a:stretch>
        </p:blipFill>
        <p:spPr>
          <a:xfrm>
            <a:off x="4754943" y="2535939"/>
            <a:ext cx="3767257" cy="3241906"/>
          </a:xfrm>
          <a:prstGeom prst="rect">
            <a:avLst/>
          </a:prstGeom>
        </p:spPr>
      </p:pic>
      <p:pic>
        <p:nvPicPr>
          <p:cNvPr id="10" name="図 9"/>
          <p:cNvPicPr>
            <a:picLocks noChangeAspect="1"/>
          </p:cNvPicPr>
          <p:nvPr/>
        </p:nvPicPr>
        <p:blipFill>
          <a:blip r:embed="rId4"/>
          <a:stretch>
            <a:fillRect/>
          </a:stretch>
        </p:blipFill>
        <p:spPr>
          <a:xfrm>
            <a:off x="811238" y="2467998"/>
            <a:ext cx="3717441" cy="3295733"/>
          </a:xfrm>
          <a:prstGeom prst="rect">
            <a:avLst/>
          </a:prstGeom>
        </p:spPr>
      </p:pic>
    </p:spTree>
    <p:extLst>
      <p:ext uri="{BB962C8B-B14F-4D97-AF65-F5344CB8AC3E}">
        <p14:creationId xmlns:p14="http://schemas.microsoft.com/office/powerpoint/2010/main" val="105578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539552" y="980728"/>
            <a:ext cx="8136904" cy="1008114"/>
          </a:xfrm>
          <a:prstGeom prst="rect">
            <a:avLst/>
          </a:prstGeom>
          <a:solidFill>
            <a:schemeClr val="bg1"/>
          </a:solidFill>
          <a:ln w="19050">
            <a:solidFill>
              <a:schemeClr val="bg1">
                <a:lumMod val="75000"/>
              </a:schemeClr>
            </a:solidFill>
          </a:ln>
        </p:spPr>
        <p:txBody>
          <a:bodyPr vert="horz" lIns="91440" tIns="45720" rIns="91440" bIns="45720" rtlCol="0" anchor="ctr" anchorCtr="0">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pPr marL="171450" indent="-171450">
              <a:spcBef>
                <a:spcPts val="400"/>
              </a:spcBef>
              <a:buFont typeface="Arial" panose="020B0604020202020204" pitchFamily="34" charset="0"/>
              <a:buChar char="•"/>
            </a:pP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月末時点の預り残高上位</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銘柄の平均</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コスト</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1.11</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、平均</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リスク</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15.18</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に対して、平均リターン</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10.61</a:t>
            </a: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でした。</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タイトル 1"/>
          <p:cNvSpPr txBox="1">
            <a:spLocks/>
          </p:cNvSpPr>
          <p:nvPr/>
        </p:nvSpPr>
        <p:spPr>
          <a:xfrm>
            <a:off x="385917" y="548680"/>
            <a:ext cx="8506563"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２　投資信託預り残高上位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リスク・リターン（</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年３月末）</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839312" y="2221741"/>
            <a:ext cx="3804696" cy="33855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銘柄のコスト・リターン＞</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4943768" y="2204864"/>
            <a:ext cx="3804696" cy="33855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＜預り残高上位</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銘柄のリスク・リターン＞</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575415" y="5873080"/>
            <a:ext cx="8568585"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各ファンドのコスト・リスク・リターンは</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ページ</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に記載しております。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赤い点は平均値を示しています。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タイトル 1">
            <a:extLst>
              <a:ext uri="{FF2B5EF4-FFF2-40B4-BE49-F238E27FC236}">
                <a16:creationId xmlns:a16="http://schemas.microsoft.com/office/drawing/2014/main" id="{5BA7E59C-652D-4C34-8A33-BED4A7E6E730}"/>
              </a:ext>
            </a:extLst>
          </p:cNvPr>
          <p:cNvSpPr txBox="1">
            <a:spLocks/>
          </p:cNvSpPr>
          <p:nvPr/>
        </p:nvSpPr>
        <p:spPr>
          <a:xfrm>
            <a:off x="35496" y="53877"/>
            <a:ext cx="6210691"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000" kern="1200">
                <a:solidFill>
                  <a:srgbClr val="002060"/>
                </a:solidFill>
                <a:latin typeface="+mj-lt"/>
                <a:ea typeface="+mj-ea"/>
                <a:cs typeface="+mj-cs"/>
              </a:defRPr>
            </a:lvl1pPr>
          </a:lstStyle>
          <a:p>
            <a:r>
              <a:rPr lang="en-US" altLang="ja-JP" dirty="0">
                <a:latin typeface="Meiryo UI" panose="020B0604030504040204" pitchFamily="50" charset="-128"/>
                <a:ea typeface="Meiryo UI" panose="020B0604030504040204" pitchFamily="50" charset="-128"/>
              </a:rPr>
              <a:t>Ⅱ.</a:t>
            </a:r>
            <a:r>
              <a:rPr lang="ja-JP" altLang="en-US" dirty="0">
                <a:latin typeface="Meiryo UI" panose="020B0604030504040204" pitchFamily="50" charset="-128"/>
                <a:ea typeface="Meiryo UI" panose="020B0604030504040204" pitchFamily="50" charset="-128"/>
              </a:rPr>
              <a:t>比較可能な共通ＫＰＩ</a:t>
            </a:r>
            <a:endParaRPr lang="ja-JP" altLang="ja-JP" dirty="0">
              <a:latin typeface="Meiryo UI" panose="020B0604030504040204" pitchFamily="50" charset="-128"/>
              <a:ea typeface="Meiryo UI" panose="020B0604030504040204" pitchFamily="50" charset="-128"/>
            </a:endParaRPr>
          </a:p>
        </p:txBody>
      </p:sp>
      <p:pic>
        <p:nvPicPr>
          <p:cNvPr id="4" name="図 3"/>
          <p:cNvPicPr>
            <a:picLocks noChangeAspect="1"/>
          </p:cNvPicPr>
          <p:nvPr/>
        </p:nvPicPr>
        <p:blipFill>
          <a:blip r:embed="rId3"/>
          <a:stretch>
            <a:fillRect/>
          </a:stretch>
        </p:blipFill>
        <p:spPr>
          <a:xfrm>
            <a:off x="683568" y="2515627"/>
            <a:ext cx="3677103" cy="3234024"/>
          </a:xfrm>
          <a:prstGeom prst="rect">
            <a:avLst/>
          </a:prstGeom>
        </p:spPr>
      </p:pic>
      <p:pic>
        <p:nvPicPr>
          <p:cNvPr id="5" name="図 4"/>
          <p:cNvPicPr>
            <a:picLocks noChangeAspect="1"/>
          </p:cNvPicPr>
          <p:nvPr/>
        </p:nvPicPr>
        <p:blipFill>
          <a:blip r:embed="rId4"/>
          <a:stretch>
            <a:fillRect/>
          </a:stretch>
        </p:blipFill>
        <p:spPr>
          <a:xfrm>
            <a:off x="4788024" y="2574012"/>
            <a:ext cx="3709622" cy="3192309"/>
          </a:xfrm>
          <a:prstGeom prst="rect">
            <a:avLst/>
          </a:prstGeom>
        </p:spPr>
      </p:pic>
    </p:spTree>
    <p:extLst>
      <p:ext uri="{BB962C8B-B14F-4D97-AF65-F5344CB8AC3E}">
        <p14:creationId xmlns:p14="http://schemas.microsoft.com/office/powerpoint/2010/main" val="19870533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15154</TotalTime>
  <Words>1188</Words>
  <Application>
  </Application>
  <PresentationFormat>画面に合わせる (4:3)</PresentationFormat>
  <Paragraphs>108</Paragraphs>
  <Slides>12</Slides>
  <Notes>11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Meiryo UI</vt:lpstr>
      <vt:lpstr>ＭＳ Ｐゴシック</vt:lpstr>
      <vt:lpstr>Arial</vt:lpstr>
      <vt:lpstr>Calibri</vt:lpstr>
      <vt:lpstr>Times New Roman</vt:lpstr>
      <vt:lpstr>Office ​​テーマ</vt:lpstr>
      <vt:lpstr>お客さま本位の業務運営に関する取組状況および ＫＰＩ実績値の公表について</vt:lpstr>
      <vt:lpstr>Ⅰ.取組状況</vt:lpstr>
      <vt:lpstr>Ⅰ.取組状況</vt:lpstr>
      <vt:lpstr>Ⅰ.取組状況</vt:lpstr>
      <vt:lpstr>PowerPoint プレゼンテーション</vt:lpstr>
      <vt:lpstr>Ⅱ.比較可能な共通ＫＰＩ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農林中央金庫</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●●に関する件</dc:title>
  <dc:creator>農林中央金庫</dc:creator>
  <cp:lastModifiedBy>鴨下　真由子</cp:lastModifiedBy>
  <cp:revision>1721</cp:revision>
  <cp:lastPrinted>2023-09-05T01:28:28Z</cp:lastPrinted>
  <dcterms:created xsi:type="dcterms:W3CDTF">2015-07-24T02:46:45Z</dcterms:created>
  <dcterms:modified xsi:type="dcterms:W3CDTF">2023-09-05T01:28:33Z</dcterms:modified>
</cp:coreProperties>
</file>